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90" r:id="rId3"/>
    <p:sldId id="295" r:id="rId4"/>
    <p:sldId id="267" r:id="rId5"/>
    <p:sldId id="269" r:id="rId6"/>
    <p:sldId id="271" r:id="rId7"/>
    <p:sldId id="272" r:id="rId8"/>
    <p:sldId id="273" r:id="rId9"/>
    <p:sldId id="294" r:id="rId10"/>
    <p:sldId id="281" r:id="rId11"/>
    <p:sldId id="296" r:id="rId12"/>
    <p:sldId id="282" r:id="rId13"/>
    <p:sldId id="286" r:id="rId14"/>
    <p:sldId id="287" r:id="rId15"/>
    <p:sldId id="277" r:id="rId16"/>
    <p:sldId id="284" r:id="rId17"/>
    <p:sldId id="298" r:id="rId18"/>
    <p:sldId id="297" r:id="rId19"/>
    <p:sldId id="300" r:id="rId20"/>
    <p:sldId id="257" r:id="rId21"/>
    <p:sldId id="259" r:id="rId22"/>
    <p:sldId id="260" r:id="rId23"/>
    <p:sldId id="261" r:id="rId24"/>
    <p:sldId id="262" r:id="rId25"/>
    <p:sldId id="263" r:id="rId26"/>
    <p:sldId id="264" r:id="rId27"/>
    <p:sldId id="265" r:id="rId28"/>
    <p:sldId id="266" r:id="rId29"/>
    <p:sldId id="2615" r:id="rId30"/>
    <p:sldId id="293" r:id="rId31"/>
    <p:sldId id="726" r:id="rId32"/>
    <p:sldId id="758" r:id="rId33"/>
    <p:sldId id="759" r:id="rId34"/>
    <p:sldId id="760" r:id="rId35"/>
    <p:sldId id="761" r:id="rId36"/>
    <p:sldId id="763" r:id="rId37"/>
    <p:sldId id="723" r:id="rId38"/>
    <p:sldId id="753" r:id="rId39"/>
    <p:sldId id="768" r:id="rId40"/>
    <p:sldId id="764" r:id="rId41"/>
    <p:sldId id="766" r:id="rId42"/>
    <p:sldId id="2614" r:id="rId43"/>
    <p:sldId id="2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694"/>
  </p:normalViewPr>
  <p:slideViewPr>
    <p:cSldViewPr snapToGrid="0">
      <p:cViewPr varScale="1">
        <p:scale>
          <a:sx n="90" d="100"/>
          <a:sy n="90" d="100"/>
        </p:scale>
        <p:origin x="36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A5209-8F79-B149-8372-948EC297291C}"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30702-B7C9-434A-AF02-4CFB793C9F3F}" type="slidenum">
              <a:rPr lang="en-US" smtClean="0"/>
              <a:t>‹#›</a:t>
            </a:fld>
            <a:endParaRPr lang="en-US"/>
          </a:p>
        </p:txBody>
      </p:sp>
    </p:spTree>
    <p:extLst>
      <p:ext uri="{BB962C8B-B14F-4D97-AF65-F5344CB8AC3E}">
        <p14:creationId xmlns:p14="http://schemas.microsoft.com/office/powerpoint/2010/main" val="238039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p>
        </p:txBody>
      </p:sp>
      <p:sp>
        <p:nvSpPr>
          <p:cNvPr id="4" name="Slide Number Placeholder 3"/>
          <p:cNvSpPr>
            <a:spLocks noGrp="1"/>
          </p:cNvSpPr>
          <p:nvPr>
            <p:ph type="sldNum" sz="quarter" idx="5"/>
          </p:nvPr>
        </p:nvSpPr>
        <p:spPr/>
        <p:txBody>
          <a:bodyPr/>
          <a:lstStyle/>
          <a:p>
            <a:fld id="{26630702-B7C9-434A-AF02-4CFB793C9F3F}" type="slidenum">
              <a:rPr lang="en-US" smtClean="0"/>
              <a:t>4</a:t>
            </a:fld>
            <a:endParaRPr lang="en-US"/>
          </a:p>
        </p:txBody>
      </p:sp>
    </p:spTree>
    <p:extLst>
      <p:ext uri="{BB962C8B-B14F-4D97-AF65-F5344CB8AC3E}">
        <p14:creationId xmlns:p14="http://schemas.microsoft.com/office/powerpoint/2010/main" val="1026700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A4E5-C2CA-B52C-79DB-CE9CA4458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AD2B38-C27B-1E0E-751E-818F56934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785D3-4F5E-2678-F99F-0C9B946E15F9}"/>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4F53D881-1DE4-8336-99F0-D3F8B52DC75C}"/>
              </a:ext>
            </a:extLst>
          </p:cNvPr>
          <p:cNvSpPr>
            <a:spLocks noGrp="1"/>
          </p:cNvSpPr>
          <p:nvPr>
            <p:ph type="sldNum" sz="quarter" idx="5"/>
          </p:nvPr>
        </p:nvSpPr>
        <p:spPr/>
        <p:txBody>
          <a:bodyPr/>
          <a:lstStyle/>
          <a:p>
            <a:fld id="{26630702-B7C9-434A-AF02-4CFB793C9F3F}" type="slidenum">
              <a:rPr lang="en-US" smtClean="0"/>
              <a:t>13</a:t>
            </a:fld>
            <a:endParaRPr lang="en-US"/>
          </a:p>
        </p:txBody>
      </p:sp>
    </p:spTree>
    <p:extLst>
      <p:ext uri="{BB962C8B-B14F-4D97-AF65-F5344CB8AC3E}">
        <p14:creationId xmlns:p14="http://schemas.microsoft.com/office/powerpoint/2010/main" val="846117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A64B6-BD06-705D-9562-0ECB0CA4E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C5D5F2-53DA-47F6-3A29-EEBEE65C5B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3598E-3E10-F9A2-F36D-56AF469CFFEB}"/>
              </a:ext>
            </a:extLst>
          </p:cNvPr>
          <p:cNvSpPr>
            <a:spLocks noGrp="1"/>
          </p:cNvSpPr>
          <p:nvPr>
            <p:ph type="body" idx="1"/>
          </p:nvPr>
        </p:nvSpPr>
        <p:spPr/>
        <p:txBody>
          <a:bodyPr/>
          <a:lstStyle/>
          <a:p>
            <a:r>
              <a:rPr lang="en-US" dirty="0"/>
              <a:t>Society</a:t>
            </a:r>
          </a:p>
          <a:p>
            <a:r>
              <a:rPr lang="en-US" dirty="0"/>
              <a:t>My research focus on social inefficiency </a:t>
            </a:r>
          </a:p>
          <a:p>
            <a:r>
              <a:rPr lang="en-US" dirty="0"/>
              <a:t>Video game RL</a:t>
            </a:r>
          </a:p>
          <a:p>
            <a:r>
              <a:rPr lang="en-US" dirty="0"/>
              <a:t>Economics PD Congestion game </a:t>
            </a:r>
            <a:r>
              <a:rPr lang="en-US" dirty="0" err="1"/>
              <a:t>PoA</a:t>
            </a:r>
            <a:endParaRPr lang="en-US" dirty="0"/>
          </a:p>
          <a:p>
            <a:r>
              <a:rPr lang="en-US" dirty="0"/>
              <a:t>Real situation worse</a:t>
            </a:r>
          </a:p>
          <a:p>
            <a:r>
              <a:rPr lang="en-US" dirty="0"/>
              <a:t>LLM? </a:t>
            </a:r>
          </a:p>
          <a:p>
            <a:endParaRPr lang="en-US" dirty="0"/>
          </a:p>
        </p:txBody>
      </p:sp>
      <p:sp>
        <p:nvSpPr>
          <p:cNvPr id="4" name="Slide Number Placeholder 3">
            <a:extLst>
              <a:ext uri="{FF2B5EF4-FFF2-40B4-BE49-F238E27FC236}">
                <a16:creationId xmlns:a16="http://schemas.microsoft.com/office/drawing/2014/main" id="{711F7743-74FF-C759-74BD-951B856D9EC2}"/>
              </a:ext>
            </a:extLst>
          </p:cNvPr>
          <p:cNvSpPr>
            <a:spLocks noGrp="1"/>
          </p:cNvSpPr>
          <p:nvPr>
            <p:ph type="sldNum" sz="quarter" idx="5"/>
          </p:nvPr>
        </p:nvSpPr>
        <p:spPr/>
        <p:txBody>
          <a:bodyPr/>
          <a:lstStyle/>
          <a:p>
            <a:fld id="{26630702-B7C9-434A-AF02-4CFB793C9F3F}" type="slidenum">
              <a:rPr lang="en-US" smtClean="0"/>
              <a:t>15</a:t>
            </a:fld>
            <a:endParaRPr lang="en-US"/>
          </a:p>
        </p:txBody>
      </p:sp>
    </p:spTree>
    <p:extLst>
      <p:ext uri="{BB962C8B-B14F-4D97-AF65-F5344CB8AC3E}">
        <p14:creationId xmlns:p14="http://schemas.microsoft.com/office/powerpoint/2010/main" val="2253656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09CC2-B3AB-78B5-0225-8886F22558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3DF8E7-6195-022D-6D11-A51DC994C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733ED-C6A9-35E0-3415-515C0CC78F19}"/>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4C203AC0-EEDD-8CE1-6F8C-A498CB27C0B2}"/>
              </a:ext>
            </a:extLst>
          </p:cNvPr>
          <p:cNvSpPr>
            <a:spLocks noGrp="1"/>
          </p:cNvSpPr>
          <p:nvPr>
            <p:ph type="sldNum" sz="quarter" idx="5"/>
          </p:nvPr>
        </p:nvSpPr>
        <p:spPr/>
        <p:txBody>
          <a:bodyPr/>
          <a:lstStyle/>
          <a:p>
            <a:fld id="{26630702-B7C9-434A-AF02-4CFB793C9F3F}" type="slidenum">
              <a:rPr lang="en-US" smtClean="0"/>
              <a:t>16</a:t>
            </a:fld>
            <a:endParaRPr lang="en-US"/>
          </a:p>
        </p:txBody>
      </p:sp>
    </p:spTree>
    <p:extLst>
      <p:ext uri="{BB962C8B-B14F-4D97-AF65-F5344CB8AC3E}">
        <p14:creationId xmlns:p14="http://schemas.microsoft.com/office/powerpoint/2010/main" val="4039140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C1F7D-D725-7746-6284-DBC818647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1CD3D9-81AA-CFC9-8635-4810973ED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53266-30F5-34E8-0B8E-0A159E2F32EF}"/>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211FE3AB-6FCC-CBE9-9148-A874963CD160}"/>
              </a:ext>
            </a:extLst>
          </p:cNvPr>
          <p:cNvSpPr>
            <a:spLocks noGrp="1"/>
          </p:cNvSpPr>
          <p:nvPr>
            <p:ph type="sldNum" sz="quarter" idx="5"/>
          </p:nvPr>
        </p:nvSpPr>
        <p:spPr/>
        <p:txBody>
          <a:bodyPr/>
          <a:lstStyle/>
          <a:p>
            <a:fld id="{26630702-B7C9-434A-AF02-4CFB793C9F3F}" type="slidenum">
              <a:rPr lang="en-US" smtClean="0"/>
              <a:t>17</a:t>
            </a:fld>
            <a:endParaRPr lang="en-US"/>
          </a:p>
        </p:txBody>
      </p:sp>
    </p:spTree>
    <p:extLst>
      <p:ext uri="{BB962C8B-B14F-4D97-AF65-F5344CB8AC3E}">
        <p14:creationId xmlns:p14="http://schemas.microsoft.com/office/powerpoint/2010/main" val="640590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E6D74-1AB7-3DC9-1CFD-669FC8EAD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81552-8F86-569E-AE18-25DC9D7FFD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468C2-A40E-FC20-62FC-0110C6DA6524}"/>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258C51D1-5A54-5414-78EC-0A82EEA23B63}"/>
              </a:ext>
            </a:extLst>
          </p:cNvPr>
          <p:cNvSpPr>
            <a:spLocks noGrp="1"/>
          </p:cNvSpPr>
          <p:nvPr>
            <p:ph type="sldNum" sz="quarter" idx="5"/>
          </p:nvPr>
        </p:nvSpPr>
        <p:spPr/>
        <p:txBody>
          <a:bodyPr/>
          <a:lstStyle/>
          <a:p>
            <a:fld id="{26630702-B7C9-434A-AF02-4CFB793C9F3F}" type="slidenum">
              <a:rPr lang="en-US" smtClean="0"/>
              <a:t>18</a:t>
            </a:fld>
            <a:endParaRPr lang="en-US"/>
          </a:p>
        </p:txBody>
      </p:sp>
    </p:spTree>
    <p:extLst>
      <p:ext uri="{BB962C8B-B14F-4D97-AF65-F5344CB8AC3E}">
        <p14:creationId xmlns:p14="http://schemas.microsoft.com/office/powerpoint/2010/main" val="4005986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30702-B7C9-434A-AF02-4CFB793C9F3F}" type="slidenum">
              <a:rPr lang="en-US" smtClean="0"/>
              <a:t>26</a:t>
            </a:fld>
            <a:endParaRPr lang="en-US"/>
          </a:p>
        </p:txBody>
      </p:sp>
    </p:spTree>
    <p:extLst>
      <p:ext uri="{BB962C8B-B14F-4D97-AF65-F5344CB8AC3E}">
        <p14:creationId xmlns:p14="http://schemas.microsoft.com/office/powerpoint/2010/main" val="4014580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a:p>
            <a:r>
              <a:rPr lang="en-US" dirty="0"/>
              <a:t>Hello everyone. Today I am presenting my thesis work on understanding and mitigating bias in algorithms, data and society. I would like to thank my committee members for their help along my Ph.D. journey.</a:t>
            </a:r>
          </a:p>
        </p:txBody>
      </p:sp>
      <p:sp>
        <p:nvSpPr>
          <p:cNvPr id="4" name="Slide Number Placeholder 3"/>
          <p:cNvSpPr>
            <a:spLocks noGrp="1"/>
          </p:cNvSpPr>
          <p:nvPr>
            <p:ph type="sldNum" sz="quarter" idx="5"/>
          </p:nvPr>
        </p:nvSpPr>
        <p:spPr/>
        <p:txBody>
          <a:bodyPr/>
          <a:lstStyle/>
          <a:p>
            <a:fld id="{BFEB7F12-5DBF-E648-ACC4-DEC33CA9E278}" type="slidenum">
              <a:rPr lang="en-US" smtClean="0"/>
              <a:t>31</a:t>
            </a:fld>
            <a:endParaRPr lang="en-US"/>
          </a:p>
        </p:txBody>
      </p:sp>
    </p:spTree>
    <p:extLst>
      <p:ext uri="{BB962C8B-B14F-4D97-AF65-F5344CB8AC3E}">
        <p14:creationId xmlns:p14="http://schemas.microsoft.com/office/powerpoint/2010/main" val="1450943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Societal biases are ingrained prejudices, such as those based on race, ideology, and partisanship.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fundamental</a:t>
            </a:r>
            <a:r>
              <a:rPr lang="zh-CN" altLang="en-US" dirty="0"/>
              <a:t> </a:t>
            </a:r>
            <a:r>
              <a:rPr lang="en-US" altLang="zh-CN" dirty="0"/>
              <a:t>reasons</a:t>
            </a:r>
            <a:r>
              <a:rPr lang="zh-CN" altLang="en-US" dirty="0"/>
              <a:t> </a:t>
            </a:r>
            <a:r>
              <a:rPr lang="en-US" altLang="zh-CN" dirty="0"/>
              <a:t>why</a:t>
            </a:r>
            <a:r>
              <a:rPr lang="zh-CN" altLang="en-US" dirty="0"/>
              <a:t> </a:t>
            </a:r>
            <a:r>
              <a:rPr lang="en-US" altLang="zh-CN" dirty="0"/>
              <a:t>societal</a:t>
            </a:r>
            <a:r>
              <a:rPr lang="zh-CN" altLang="en-US" dirty="0"/>
              <a:t> </a:t>
            </a:r>
            <a:r>
              <a:rPr lang="en-US" altLang="zh-CN" dirty="0"/>
              <a:t>biases</a:t>
            </a:r>
            <a:r>
              <a:rPr lang="zh-CN" altLang="en-US" dirty="0"/>
              <a:t> </a:t>
            </a:r>
            <a:r>
              <a:rPr lang="en-US" altLang="zh-CN" dirty="0"/>
              <a:t>are</a:t>
            </a:r>
            <a:r>
              <a:rPr lang="zh-CN" altLang="en-US" dirty="0"/>
              <a:t> </a:t>
            </a:r>
            <a:r>
              <a:rPr lang="en-US" altLang="zh-CN" dirty="0"/>
              <a:t>detrimental</a:t>
            </a:r>
            <a:r>
              <a:rPr lang="zh-CN" altLang="en-US" dirty="0"/>
              <a:t> </a:t>
            </a:r>
            <a:r>
              <a:rPr lang="en-US" altLang="zh-CN" dirty="0"/>
              <a:t>lies</a:t>
            </a:r>
            <a:r>
              <a:rPr lang="zh-CN" altLang="en-US" dirty="0"/>
              <a:t> </a:t>
            </a:r>
            <a:r>
              <a:rPr lang="en-US" altLang="zh-CN" dirty="0"/>
              <a:t>in</a:t>
            </a:r>
            <a:r>
              <a:rPr lang="zh-CN" altLang="en-US" dirty="0"/>
              <a:t> </a:t>
            </a:r>
            <a:r>
              <a:rPr lang="en-US" altLang="zh-CN" dirty="0"/>
              <a:t>perpetuation</a:t>
            </a:r>
            <a:r>
              <a:rPr lang="zh-CN" altLang="en-US" dirty="0"/>
              <a:t> </a:t>
            </a:r>
            <a:r>
              <a:rPr lang="en-US" altLang="zh-CN" dirty="0"/>
              <a:t>and</a:t>
            </a:r>
            <a:r>
              <a:rPr lang="zh-CN" altLang="en-US" dirty="0"/>
              <a:t> </a:t>
            </a:r>
            <a:r>
              <a:rPr lang="en-US" altLang="zh-CN" dirty="0"/>
              <a:t>reinforcement</a:t>
            </a:r>
            <a:r>
              <a:rPr lang="zh-CN" altLang="en-US" dirty="0"/>
              <a:t> </a:t>
            </a:r>
            <a:r>
              <a:rPr lang="en-US" altLang="zh-CN" dirty="0"/>
              <a:t>of</a:t>
            </a:r>
            <a:r>
              <a:rPr lang="zh-CN" altLang="en-US" dirty="0"/>
              <a:t> </a:t>
            </a:r>
            <a:r>
              <a:rPr lang="en-US" altLang="zh-CN" dirty="0"/>
              <a:t>inequality.</a:t>
            </a:r>
            <a:r>
              <a:rPr lang="zh-CN" altLang="en-US" dirty="0"/>
              <a:t> </a:t>
            </a:r>
            <a:r>
              <a:rPr lang="en-US" altLang="zh-CN" dirty="0"/>
              <a:t>Moreover,</a:t>
            </a:r>
            <a:r>
              <a:rPr lang="zh-CN" altLang="en-US" dirty="0"/>
              <a:t> </a:t>
            </a:r>
            <a:r>
              <a:rPr lang="en-US" altLang="zh-CN" dirty="0"/>
              <a:t>these</a:t>
            </a:r>
            <a:r>
              <a:rPr lang="zh-CN" altLang="en-US" dirty="0"/>
              <a:t> </a:t>
            </a:r>
            <a:r>
              <a:rPr lang="en-US" altLang="zh-CN" dirty="0"/>
              <a:t>biases</a:t>
            </a:r>
            <a:r>
              <a:rPr lang="zh-CN" altLang="en-US" dirty="0"/>
              <a:t> </a:t>
            </a:r>
            <a:r>
              <a:rPr lang="en-US" altLang="zh-CN" dirty="0"/>
              <a:t>fuel</a:t>
            </a:r>
            <a:r>
              <a:rPr lang="zh-CN" altLang="en-US" dirty="0"/>
              <a:t> </a:t>
            </a:r>
            <a:r>
              <a:rPr lang="en-US" altLang="zh-CN" dirty="0"/>
              <a:t>social</a:t>
            </a:r>
            <a:r>
              <a:rPr lang="zh-CN" altLang="en-US" dirty="0"/>
              <a:t> </a:t>
            </a:r>
            <a:r>
              <a:rPr lang="en-US" altLang="zh-CN" dirty="0"/>
              <a:t>divisions</a:t>
            </a:r>
            <a:r>
              <a:rPr lang="zh-CN" altLang="en-US" dirty="0"/>
              <a:t> </a:t>
            </a:r>
            <a:r>
              <a:rPr lang="en-US" altLang="zh-CN" dirty="0"/>
              <a:t>and</a:t>
            </a:r>
            <a:r>
              <a:rPr lang="zh-CN" altLang="en-US" dirty="0"/>
              <a:t> </a:t>
            </a:r>
            <a:r>
              <a:rPr lang="en-US" altLang="zh-CN" dirty="0"/>
              <a:t>undermine</a:t>
            </a:r>
            <a:r>
              <a:rPr lang="zh-CN" altLang="en-US" dirty="0"/>
              <a:t> </a:t>
            </a:r>
            <a:r>
              <a:rPr lang="en-US" altLang="zh-CN" dirty="0"/>
              <a:t>social</a:t>
            </a:r>
            <a:r>
              <a:rPr lang="zh-CN" altLang="en-US" dirty="0"/>
              <a:t> </a:t>
            </a:r>
            <a:r>
              <a:rPr lang="en-US" altLang="zh-CN" dirty="0"/>
              <a:t>cohesion.</a:t>
            </a:r>
            <a:r>
              <a:rPr lang="zh-CN" altLang="en-US" dirty="0"/>
              <a:t> </a:t>
            </a:r>
            <a:r>
              <a:rPr lang="en-US" altLang="zh-CN" dirty="0"/>
              <a:t>Recognizing</a:t>
            </a:r>
            <a:r>
              <a:rPr lang="zh-CN" altLang="en-US" dirty="0"/>
              <a:t> </a:t>
            </a:r>
            <a:r>
              <a:rPr lang="en-US" altLang="zh-CN" dirty="0"/>
              <a:t>the</a:t>
            </a:r>
            <a:r>
              <a:rPr lang="zh-CN" altLang="en-US" dirty="0"/>
              <a:t> </a:t>
            </a:r>
            <a:r>
              <a:rPr lang="en-US" altLang="zh-CN" dirty="0"/>
              <a:t>importance</a:t>
            </a:r>
            <a:r>
              <a:rPr lang="zh-CN" altLang="en-US" dirty="0"/>
              <a:t> </a:t>
            </a:r>
            <a:r>
              <a:rPr lang="en-US" altLang="zh-CN" dirty="0"/>
              <a:t>of</a:t>
            </a:r>
            <a:r>
              <a:rPr lang="zh-CN" altLang="en-US" dirty="0"/>
              <a:t> </a:t>
            </a:r>
            <a:r>
              <a:rPr lang="en-US" altLang="zh-CN" dirty="0"/>
              <a:t>mitigating</a:t>
            </a:r>
            <a:r>
              <a:rPr lang="zh-CN" altLang="en-US" dirty="0"/>
              <a:t> </a:t>
            </a:r>
            <a:r>
              <a:rPr lang="en-US" altLang="zh-CN" dirty="0"/>
              <a:t>biases</a:t>
            </a:r>
            <a:r>
              <a:rPr lang="zh-CN" altLang="en-US" dirty="0"/>
              <a:t> </a:t>
            </a:r>
            <a:r>
              <a:rPr lang="en-US" altLang="zh-CN" dirty="0"/>
              <a:t>is</a:t>
            </a:r>
            <a:r>
              <a:rPr lang="zh-CN" altLang="en-US" dirty="0"/>
              <a:t> </a:t>
            </a:r>
            <a:r>
              <a:rPr lang="en-US" altLang="zh-CN" dirty="0"/>
              <a:t>paramount</a:t>
            </a:r>
            <a:r>
              <a:rPr lang="zh-CN" altLang="en-US" dirty="0"/>
              <a:t> </a:t>
            </a:r>
            <a:r>
              <a:rPr lang="en-US" altLang="zh-CN" dirty="0"/>
              <a:t>for</a:t>
            </a:r>
            <a:r>
              <a:rPr lang="zh-CN" altLang="en-US" dirty="0"/>
              <a:t> </a:t>
            </a:r>
            <a:r>
              <a:rPr lang="en-US" altLang="zh-CN" dirty="0"/>
              <a:t>the</a:t>
            </a:r>
            <a:r>
              <a:rPr lang="zh-CN" altLang="en-US" dirty="0"/>
              <a:t> </a:t>
            </a:r>
            <a:r>
              <a:rPr lang="en-US" altLang="zh-CN" dirty="0"/>
              <a:t>advancement</a:t>
            </a:r>
            <a:r>
              <a:rPr lang="zh-CN" altLang="en-US" dirty="0"/>
              <a:t> </a:t>
            </a:r>
            <a:r>
              <a:rPr lang="en-US" altLang="zh-CN" dirty="0"/>
              <a:t>of</a:t>
            </a:r>
            <a:r>
              <a:rPr lang="zh-CN" altLang="en-US" dirty="0"/>
              <a:t> </a:t>
            </a:r>
            <a:r>
              <a:rPr lang="en-US" altLang="zh-CN" dirty="0"/>
              <a:t>a</a:t>
            </a:r>
            <a:r>
              <a:rPr lang="zh-CN" altLang="en-US" dirty="0"/>
              <a:t> </a:t>
            </a:r>
            <a:r>
              <a:rPr lang="en-US" altLang="zh-CN" dirty="0"/>
              <a:t>fair</a:t>
            </a:r>
            <a:r>
              <a:rPr lang="zh-CN" altLang="en-US" dirty="0"/>
              <a:t> </a:t>
            </a:r>
            <a:r>
              <a:rPr lang="en-US" altLang="zh-CN" dirty="0"/>
              <a:t>and</a:t>
            </a:r>
            <a:r>
              <a:rPr lang="zh-CN" altLang="en-US" dirty="0"/>
              <a:t> </a:t>
            </a:r>
            <a:r>
              <a:rPr lang="en-US" altLang="zh-CN" dirty="0"/>
              <a:t>equitable</a:t>
            </a:r>
            <a:r>
              <a:rPr lang="zh-CN" altLang="en-US" dirty="0"/>
              <a:t> </a:t>
            </a:r>
            <a:r>
              <a:rPr lang="en-US" altLang="zh-CN" dirty="0"/>
              <a:t>society.</a:t>
            </a:r>
            <a:endParaRPr lang="en-US" dirty="0"/>
          </a:p>
          <a:p>
            <a:endParaRPr lang="en-US" dirty="0"/>
          </a:p>
        </p:txBody>
      </p:sp>
      <p:sp>
        <p:nvSpPr>
          <p:cNvPr id="4" name="Slide Number Placeholder 3"/>
          <p:cNvSpPr>
            <a:spLocks noGrp="1"/>
          </p:cNvSpPr>
          <p:nvPr>
            <p:ph type="sldNum" sz="quarter" idx="5"/>
          </p:nvPr>
        </p:nvSpPr>
        <p:spPr/>
        <p:txBody>
          <a:bodyPr/>
          <a:lstStyle/>
          <a:p>
            <a:fld id="{BFEB7F12-5DBF-E648-ACC4-DEC33CA9E278}" type="slidenum">
              <a:rPr lang="en-US" smtClean="0"/>
              <a:t>32</a:t>
            </a:fld>
            <a:endParaRPr lang="en-US"/>
          </a:p>
        </p:txBody>
      </p:sp>
    </p:spTree>
    <p:extLst>
      <p:ext uri="{BB962C8B-B14F-4D97-AF65-F5344CB8AC3E}">
        <p14:creationId xmlns:p14="http://schemas.microsoft.com/office/powerpoint/2010/main" val="232532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374151"/>
                </a:solidFill>
                <a:effectLst/>
                <a:latin typeface="Söhne"/>
              </a:rPr>
              <a:t>Tackling societal biases is a multifaceted challenge that demands cross-disciplinary collaboration.</a:t>
            </a:r>
          </a:p>
          <a:p>
            <a:r>
              <a:rPr lang="en-US" dirty="0"/>
              <a:t>Computer scientists have been contributing to this goal by …</a:t>
            </a:r>
          </a:p>
          <a:p>
            <a:r>
              <a:rPr lang="en-US" sz="1200" b="0" i="0" u="none" strike="noStrike" dirty="0">
                <a:solidFill>
                  <a:srgbClr val="374151"/>
                </a:solidFill>
                <a:effectLst/>
                <a:latin typeface="Söhne"/>
              </a:rPr>
              <a:t>However, we still face </a:t>
            </a:r>
            <a:r>
              <a:rPr lang="en-US" sz="1800" b="0" i="0" u="none" strike="noStrike" dirty="0">
                <a:solidFill>
                  <a:srgbClr val="374151"/>
                </a:solidFill>
                <a:effectLst/>
                <a:latin typeface="Söhne"/>
              </a:rPr>
              <a:t>substantial obstacles in this field, due to the lack of more systemic view or approach</a:t>
            </a:r>
            <a:r>
              <a:rPr lang="en-US" sz="1000" b="0" i="0" u="none" strike="noStrike" dirty="0">
                <a:solidFill>
                  <a:srgbClr val="374151"/>
                </a:solidFill>
                <a:effectLst/>
                <a:latin typeface="NimbusRomNo9L"/>
              </a:rPr>
              <a:t>. The society is like a big black box with limited output. </a:t>
            </a:r>
            <a:r>
              <a:rPr lang="en-US" sz="1200" b="0" i="0" u="none" strike="noStrike" dirty="0">
                <a:solidFill>
                  <a:srgbClr val="374151"/>
                </a:solidFill>
                <a:effectLst/>
                <a:latin typeface="Söhne"/>
              </a:rPr>
              <a:t>As computer scientists </a:t>
            </a:r>
            <a:r>
              <a:rPr lang="en-US" sz="1800" b="0" i="0" u="none" strike="noStrike" dirty="0">
                <a:solidFill>
                  <a:srgbClr val="374151"/>
                </a:solidFill>
                <a:effectLst/>
                <a:latin typeface="Söhne"/>
              </a:rPr>
              <a:t>meticulously engineer intricate algorithms and applications </a:t>
            </a:r>
            <a:r>
              <a:rPr lang="en-US" sz="1200" b="0" i="0" u="none" strike="noStrike" dirty="0">
                <a:solidFill>
                  <a:srgbClr val="374151"/>
                </a:solidFill>
                <a:effectLst/>
                <a:latin typeface="Söhne"/>
              </a:rPr>
              <a:t>that find their use in society, we often lack foresight into the potential long-term societal implications</a:t>
            </a:r>
            <a:r>
              <a:rPr lang="en-US" altLang="zh-CN" sz="1000" dirty="0">
                <a:effectLst/>
                <a:latin typeface="NimbusRomNo9L"/>
              </a:rPr>
              <a:t>. </a:t>
            </a:r>
            <a:r>
              <a:rPr lang="en-US" sz="1200" b="0" i="0" u="none" strike="noStrike" dirty="0">
                <a:solidFill>
                  <a:srgbClr val="374151"/>
                </a:solidFill>
                <a:effectLst/>
                <a:latin typeface="Söhne"/>
              </a:rPr>
              <a:t>In parallel</a:t>
            </a:r>
            <a:r>
              <a:rPr lang="en-US" sz="1000" dirty="0">
                <a:effectLst/>
                <a:latin typeface="NimbusRomNo9L"/>
              </a:rPr>
              <a:t>, </a:t>
            </a:r>
            <a:r>
              <a:rPr lang="en-US" sz="1200" b="0" i="0" u="none" strike="noStrike" dirty="0">
                <a:solidFill>
                  <a:srgbClr val="374151"/>
                </a:solidFill>
                <a:effectLst/>
                <a:latin typeface="Söhne"/>
              </a:rPr>
              <a:t>we don't have enough feedback data from social trajectories to help us make improvements in designs for the collective good.</a:t>
            </a:r>
            <a:endParaRPr lang="en-US" dirty="0"/>
          </a:p>
        </p:txBody>
      </p:sp>
      <p:sp>
        <p:nvSpPr>
          <p:cNvPr id="4" name="Slide Number Placeholder 3"/>
          <p:cNvSpPr>
            <a:spLocks noGrp="1"/>
          </p:cNvSpPr>
          <p:nvPr>
            <p:ph type="sldNum" sz="quarter" idx="5"/>
          </p:nvPr>
        </p:nvSpPr>
        <p:spPr/>
        <p:txBody>
          <a:bodyPr/>
          <a:lstStyle/>
          <a:p>
            <a:fld id="{BFEB7F12-5DBF-E648-ACC4-DEC33CA9E278}" type="slidenum">
              <a:rPr lang="en-US" smtClean="0"/>
              <a:t>33</a:t>
            </a:fld>
            <a:endParaRPr lang="en-US"/>
          </a:p>
        </p:txBody>
      </p:sp>
    </p:spTree>
    <p:extLst>
      <p:ext uri="{BB962C8B-B14F-4D97-AF65-F5344CB8AC3E}">
        <p14:creationId xmlns:p14="http://schemas.microsoft.com/office/powerpoint/2010/main" val="1675987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374151"/>
                </a:solidFill>
                <a:effectLst/>
                <a:latin typeface="Söhne"/>
              </a:rPr>
              <a:t>When we step back and look at more than just computer science,</a:t>
            </a:r>
            <a:r>
              <a:rPr lang="en-US" sz="1200" b="0" i="0" u="none" strike="noStrike" dirty="0">
                <a:solidFill>
                  <a:srgbClr val="374151"/>
                </a:solidFill>
                <a:effectLst/>
                <a:latin typeface="Söhne"/>
              </a:rPr>
              <a:t> we appreciate social scientists’ approaches, which are better at understanding root causes at the system-level, by using  qualitative and quantitative methods. </a:t>
            </a:r>
          </a:p>
          <a:p>
            <a:r>
              <a:rPr lang="en-US" sz="800" b="0" i="0" u="none" strike="noStrike" dirty="0">
                <a:solidFill>
                  <a:srgbClr val="374151"/>
                </a:solidFill>
                <a:effectLst/>
                <a:latin typeface="Söhne"/>
              </a:rPr>
              <a:t>Despite social scientists’ more systemic approach</a:t>
            </a:r>
            <a:r>
              <a:rPr lang="en-US" sz="1200" b="0" i="0" u="none" strike="noStrike" dirty="0">
                <a:solidFill>
                  <a:srgbClr val="374151"/>
                </a:solidFill>
                <a:effectLst/>
                <a:latin typeface="Söhne"/>
              </a:rPr>
              <a:t>, understanding societal behaviors accurately and rigorously remains challenging. Because of the complexity of social dynamics and limited data</a:t>
            </a:r>
            <a:r>
              <a:rPr lang="en-US" sz="1000" b="0" i="0" u="none" strike="noStrike" dirty="0">
                <a:solidFill>
                  <a:srgbClr val="374151"/>
                </a:solidFill>
                <a:effectLst/>
                <a:latin typeface="Söhne"/>
              </a:rPr>
              <a:t>, e</a:t>
            </a:r>
            <a:r>
              <a:rPr lang="en-US" sz="1200" b="0" i="0" u="none" strike="noStrike" dirty="0">
                <a:solidFill>
                  <a:srgbClr val="374151"/>
                </a:solidFill>
                <a:effectLst/>
                <a:latin typeface="Söhne"/>
              </a:rPr>
              <a:t>ven the most advanced </a:t>
            </a:r>
            <a:r>
              <a:rPr lang="en-US" sz="1000" b="0" i="0" u="none" strike="noStrike" dirty="0">
                <a:solidFill>
                  <a:srgbClr val="374151"/>
                </a:solidFill>
                <a:effectLst/>
                <a:latin typeface="Söhne"/>
              </a:rPr>
              <a:t>algorithmic and data analysis tools </a:t>
            </a:r>
            <a:r>
              <a:rPr lang="en-US" sz="1200" b="0" i="0" u="none" strike="noStrike" dirty="0">
                <a:solidFill>
                  <a:srgbClr val="374151"/>
                </a:solidFill>
                <a:effectLst/>
                <a:latin typeface="Söhne"/>
              </a:rPr>
              <a:t>encounter</a:t>
            </a:r>
            <a:r>
              <a:rPr lang="en-US" sz="1000" b="0" i="0" u="none" strike="noStrike" dirty="0">
                <a:solidFill>
                  <a:srgbClr val="374151"/>
                </a:solidFill>
                <a:effectLst/>
                <a:latin typeface="Söhne"/>
              </a:rPr>
              <a:t> intrinsic limitations here. </a:t>
            </a:r>
            <a:r>
              <a:rPr lang="en-US" sz="4000" b="0" i="0" u="none" strike="noStrike" dirty="0">
                <a:solidFill>
                  <a:srgbClr val="374151"/>
                </a:solidFill>
                <a:effectLst/>
                <a:latin typeface="Söhne"/>
              </a:rPr>
              <a:t>Human </a:t>
            </a:r>
            <a:r>
              <a:rPr lang="en-US" b="0" i="0" u="none" strike="noStrike" dirty="0">
                <a:solidFill>
                  <a:srgbClr val="374151"/>
                </a:solidFill>
                <a:effectLst/>
                <a:latin typeface="Söhne"/>
              </a:rPr>
              <a:t>interactions are unpredictable and diverse. Our ability to model these interactions can become increasingly complicated when we factor in system-level policies. Often these policies also carry hidden biases that can significantly influence individuals, further muddying the waters. Further adding to this complexity is the phenomenon known as emergence, which means seemingly insignificant local changes trigger large, unexpected global patterns. Finally, we have data sparsity issues, since gathering information, particularly on biases that people may not be conscious of or willing to disclose, is both time-consuming and often unrewarding.</a:t>
            </a:r>
          </a:p>
          <a:p>
            <a:endParaRPr lang="en-US" dirty="0"/>
          </a:p>
        </p:txBody>
      </p:sp>
      <p:sp>
        <p:nvSpPr>
          <p:cNvPr id="4" name="Slide Number Placeholder 3"/>
          <p:cNvSpPr>
            <a:spLocks noGrp="1"/>
          </p:cNvSpPr>
          <p:nvPr>
            <p:ph type="sldNum" sz="quarter" idx="5"/>
          </p:nvPr>
        </p:nvSpPr>
        <p:spPr/>
        <p:txBody>
          <a:bodyPr/>
          <a:lstStyle/>
          <a:p>
            <a:fld id="{BFEB7F12-5DBF-E648-ACC4-DEC33CA9E278}" type="slidenum">
              <a:rPr lang="en-US" smtClean="0"/>
              <a:t>34</a:t>
            </a:fld>
            <a:endParaRPr lang="en-US"/>
          </a:p>
        </p:txBody>
      </p:sp>
    </p:spTree>
    <p:extLst>
      <p:ext uri="{BB962C8B-B14F-4D97-AF65-F5344CB8AC3E}">
        <p14:creationId xmlns:p14="http://schemas.microsoft.com/office/powerpoint/2010/main" val="965830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B78F3-8D9E-267F-5194-4FC999C35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51D80-AB53-7BFE-8AE2-485BEEBA3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36C99-CEDB-990C-B4F7-D9F71A879F8D}"/>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BC7D3750-CF56-AC42-29D2-F7190F2AEF9B}"/>
              </a:ext>
            </a:extLst>
          </p:cNvPr>
          <p:cNvSpPr>
            <a:spLocks noGrp="1"/>
          </p:cNvSpPr>
          <p:nvPr>
            <p:ph type="sldNum" sz="quarter" idx="5"/>
          </p:nvPr>
        </p:nvSpPr>
        <p:spPr/>
        <p:txBody>
          <a:bodyPr/>
          <a:lstStyle/>
          <a:p>
            <a:fld id="{26630702-B7C9-434A-AF02-4CFB793C9F3F}" type="slidenum">
              <a:rPr lang="en-US" smtClean="0"/>
              <a:t>5</a:t>
            </a:fld>
            <a:endParaRPr lang="en-US"/>
          </a:p>
        </p:txBody>
      </p:sp>
    </p:spTree>
    <p:extLst>
      <p:ext uri="{BB962C8B-B14F-4D97-AF65-F5344CB8AC3E}">
        <p14:creationId xmlns:p14="http://schemas.microsoft.com/office/powerpoint/2010/main" val="187910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NimbusRomNo9L"/>
              </a:rPr>
              <a:t>In the face of these challenges, we develop new algorithms and data analytical tools for identifying and addressing societal biases. We consider three more concrete problems with biases, including the persistent residential, partisan polarization, and ideological polarization. These are all unfortunate social divisions bred by local biases. For each theme, we study how system-level policies might make a difference. </a:t>
            </a:r>
            <a:endParaRPr lang="en-US" dirty="0"/>
          </a:p>
          <a:p>
            <a:endParaRPr lang="en-US" dirty="0"/>
          </a:p>
        </p:txBody>
      </p:sp>
      <p:sp>
        <p:nvSpPr>
          <p:cNvPr id="4" name="Slide Number Placeholder 3"/>
          <p:cNvSpPr>
            <a:spLocks noGrp="1"/>
          </p:cNvSpPr>
          <p:nvPr>
            <p:ph type="sldNum" sz="quarter" idx="5"/>
          </p:nvPr>
        </p:nvSpPr>
        <p:spPr/>
        <p:txBody>
          <a:bodyPr/>
          <a:lstStyle/>
          <a:p>
            <a:fld id="{BFEB7F12-5DBF-E648-ACC4-DEC33CA9E278}" type="slidenum">
              <a:rPr lang="en-US" smtClean="0"/>
              <a:t>35</a:t>
            </a:fld>
            <a:endParaRPr lang="en-US"/>
          </a:p>
        </p:txBody>
      </p:sp>
    </p:spTree>
    <p:extLst>
      <p:ext uri="{BB962C8B-B14F-4D97-AF65-F5344CB8AC3E}">
        <p14:creationId xmlns:p14="http://schemas.microsoft.com/office/powerpoint/2010/main" val="337595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When urban planners sketch transit routes or plan street gardens, the potential impacts of these designs on segregation are usually not considered. Here, </a:t>
            </a:r>
            <a:r>
              <a:rPr lang="en-US" dirty="0"/>
              <a:t>we are going to show you rigorously how public amenities might make a difference to segregation through Markov chain analysis.</a:t>
            </a:r>
          </a:p>
        </p:txBody>
      </p:sp>
      <p:sp>
        <p:nvSpPr>
          <p:cNvPr id="4" name="Slide Number Placeholder 3"/>
          <p:cNvSpPr>
            <a:spLocks noGrp="1"/>
          </p:cNvSpPr>
          <p:nvPr>
            <p:ph type="sldNum" sz="quarter" idx="5"/>
          </p:nvPr>
        </p:nvSpPr>
        <p:spPr/>
        <p:txBody>
          <a:bodyPr/>
          <a:lstStyle/>
          <a:p>
            <a:fld id="{BFEB7F12-5DBF-E648-ACC4-DEC33CA9E278}" type="slidenum">
              <a:rPr lang="en-US" smtClean="0"/>
              <a:t>36</a:t>
            </a:fld>
            <a:endParaRPr lang="en-US"/>
          </a:p>
        </p:txBody>
      </p:sp>
    </p:spTree>
    <p:extLst>
      <p:ext uri="{BB962C8B-B14F-4D97-AF65-F5344CB8AC3E}">
        <p14:creationId xmlns:p14="http://schemas.microsoft.com/office/powerpoint/2010/main" val="2871987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This innovative approach highlights the instrumental role of algorithms and data analysis in auditing and bringing clarity to public policies.</a:t>
            </a:r>
            <a:endParaRPr lang="en-US" dirty="0"/>
          </a:p>
        </p:txBody>
      </p:sp>
      <p:sp>
        <p:nvSpPr>
          <p:cNvPr id="4" name="Slide Number Placeholder 3"/>
          <p:cNvSpPr>
            <a:spLocks noGrp="1"/>
          </p:cNvSpPr>
          <p:nvPr>
            <p:ph type="sldNum" sz="quarter" idx="5"/>
          </p:nvPr>
        </p:nvSpPr>
        <p:spPr/>
        <p:txBody>
          <a:bodyPr/>
          <a:lstStyle/>
          <a:p>
            <a:fld id="{BFEB7F12-5DBF-E648-ACC4-DEC33CA9E278}" type="slidenum">
              <a:rPr lang="en-US" smtClean="0"/>
              <a:t>37</a:t>
            </a:fld>
            <a:endParaRPr lang="en-US"/>
          </a:p>
        </p:txBody>
      </p:sp>
    </p:spTree>
    <p:extLst>
      <p:ext uri="{BB962C8B-B14F-4D97-AF65-F5344CB8AC3E}">
        <p14:creationId xmlns:p14="http://schemas.microsoft.com/office/powerpoint/2010/main" val="243917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t>
            </a:r>
            <a:r>
              <a:rPr lang="en-US" b="0" i="0" u="none" strike="noStrike" dirty="0">
                <a:solidFill>
                  <a:srgbClr val="374151"/>
                </a:solidFill>
                <a:effectLst/>
                <a:latin typeface="Söhne"/>
              </a:rPr>
              <a:t>let's turn our attention to ideological polarization. W</a:t>
            </a:r>
            <a:r>
              <a:rPr lang="en-US" dirty="0"/>
              <a:t>e explore how personalized recommender algorithms can contribute to extreme polarization through agent-based modeling. Our simulations highlight the effectiveness of novel recommendation designs in reversing polarization, even in the presence of extreme influencers and the spiral of silence effect, in the words, individuals’ social pressure. </a:t>
            </a:r>
            <a:r>
              <a:rPr lang="en-US" sz="1800" b="0" i="0" u="none" strike="noStrike" dirty="0">
                <a:solidFill>
                  <a:srgbClr val="201F1E"/>
                </a:solidFill>
                <a:effectLst/>
                <a:latin typeface="Calibri" panose="020F0502020204030204" pitchFamily="34" charset="0"/>
              </a:rPr>
              <a:t>We emphasize the importance of tailored interventions that leverage diversity to foster inclusive dialogue and bridge ideological divides. </a:t>
            </a:r>
            <a:endParaRPr lang="en-US" dirty="0"/>
          </a:p>
        </p:txBody>
      </p:sp>
      <p:sp>
        <p:nvSpPr>
          <p:cNvPr id="4" name="Slide Number Placeholder 3"/>
          <p:cNvSpPr>
            <a:spLocks noGrp="1"/>
          </p:cNvSpPr>
          <p:nvPr>
            <p:ph type="sldNum" sz="quarter" idx="5"/>
          </p:nvPr>
        </p:nvSpPr>
        <p:spPr/>
        <p:txBody>
          <a:bodyPr/>
          <a:lstStyle/>
          <a:p>
            <a:fld id="{BFEB7F12-5DBF-E648-ACC4-DEC33CA9E278}" type="slidenum">
              <a:rPr lang="en-US" smtClean="0"/>
              <a:t>40</a:t>
            </a:fld>
            <a:endParaRPr lang="en-US"/>
          </a:p>
        </p:txBody>
      </p:sp>
    </p:spTree>
    <p:extLst>
      <p:ext uri="{BB962C8B-B14F-4D97-AF65-F5344CB8AC3E}">
        <p14:creationId xmlns:p14="http://schemas.microsoft.com/office/powerpoint/2010/main" val="3687116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When urban planners sketch transit routes or plan street gardens, the potential impacts of these designs on segregation are usually not considered. Here, </a:t>
            </a:r>
            <a:r>
              <a:rPr lang="en-US" dirty="0"/>
              <a:t>we are going to show you rigorously how public amenities might make a difference to segregation through Markov chain analysis.</a:t>
            </a:r>
          </a:p>
        </p:txBody>
      </p:sp>
      <p:sp>
        <p:nvSpPr>
          <p:cNvPr id="4" name="Slide Number Placeholder 3"/>
          <p:cNvSpPr>
            <a:spLocks noGrp="1"/>
          </p:cNvSpPr>
          <p:nvPr>
            <p:ph type="sldNum" sz="quarter" idx="5"/>
          </p:nvPr>
        </p:nvSpPr>
        <p:spPr/>
        <p:txBody>
          <a:bodyPr/>
          <a:lstStyle/>
          <a:p>
            <a:fld id="{BFEB7F12-5DBF-E648-ACC4-DEC33CA9E278}" type="slidenum">
              <a:rPr lang="en-US" smtClean="0"/>
              <a:t>41</a:t>
            </a:fld>
            <a:endParaRPr lang="en-US"/>
          </a:p>
        </p:txBody>
      </p:sp>
    </p:spTree>
    <p:extLst>
      <p:ext uri="{BB962C8B-B14F-4D97-AF65-F5344CB8AC3E}">
        <p14:creationId xmlns:p14="http://schemas.microsoft.com/office/powerpoint/2010/main" val="211111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adcd24e1ee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adcd24e1ee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E9661-A44C-76DB-0AE5-C7CE12F08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6F952-3685-10BA-B5D8-6B0FDBAA4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5D30A-0CCD-100D-490E-17EDCCD4A97A}"/>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E0190F99-584C-BFC0-34D8-4EB75DC0E758}"/>
              </a:ext>
            </a:extLst>
          </p:cNvPr>
          <p:cNvSpPr>
            <a:spLocks noGrp="1"/>
          </p:cNvSpPr>
          <p:nvPr>
            <p:ph type="sldNum" sz="quarter" idx="5"/>
          </p:nvPr>
        </p:nvSpPr>
        <p:spPr/>
        <p:txBody>
          <a:bodyPr/>
          <a:lstStyle/>
          <a:p>
            <a:fld id="{26630702-B7C9-434A-AF02-4CFB793C9F3F}" type="slidenum">
              <a:rPr lang="en-US" smtClean="0"/>
              <a:t>6</a:t>
            </a:fld>
            <a:endParaRPr lang="en-US"/>
          </a:p>
        </p:txBody>
      </p:sp>
    </p:spTree>
    <p:extLst>
      <p:ext uri="{BB962C8B-B14F-4D97-AF65-F5344CB8AC3E}">
        <p14:creationId xmlns:p14="http://schemas.microsoft.com/office/powerpoint/2010/main" val="234724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8B3F0-B0CD-2605-ABF4-5C33C218A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E87C4-FA9E-6507-4958-F65DE8DCD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D491CF-6550-6DA4-20AC-E167FF79F6D8}"/>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EC447EF5-AA30-F8A0-B648-4A9CF2F86C2F}"/>
              </a:ext>
            </a:extLst>
          </p:cNvPr>
          <p:cNvSpPr>
            <a:spLocks noGrp="1"/>
          </p:cNvSpPr>
          <p:nvPr>
            <p:ph type="sldNum" sz="quarter" idx="5"/>
          </p:nvPr>
        </p:nvSpPr>
        <p:spPr/>
        <p:txBody>
          <a:bodyPr/>
          <a:lstStyle/>
          <a:p>
            <a:fld id="{26630702-B7C9-434A-AF02-4CFB793C9F3F}" type="slidenum">
              <a:rPr lang="en-US" smtClean="0"/>
              <a:t>7</a:t>
            </a:fld>
            <a:endParaRPr lang="en-US"/>
          </a:p>
        </p:txBody>
      </p:sp>
    </p:spTree>
    <p:extLst>
      <p:ext uri="{BB962C8B-B14F-4D97-AF65-F5344CB8AC3E}">
        <p14:creationId xmlns:p14="http://schemas.microsoft.com/office/powerpoint/2010/main" val="1826684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95889-6FCE-6BCA-C87A-1AC13E9E0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045B38-99B1-D75B-AA23-7996A66C6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AF62F-1370-B6A5-51B9-DA178B77615F}"/>
              </a:ext>
            </a:extLst>
          </p:cNvPr>
          <p:cNvSpPr>
            <a:spLocks noGrp="1"/>
          </p:cNvSpPr>
          <p:nvPr>
            <p:ph type="body" idx="1"/>
          </p:nvPr>
        </p:nvSpPr>
        <p:spPr/>
        <p:txBody>
          <a:bodyPr/>
          <a:lstStyle/>
          <a:p>
            <a:pPr marL="285750" indent="-285750">
              <a:buFont typeface="Arial" panose="020B0604020202020204" pitchFamily="34" charset="0"/>
              <a:buChar char="•"/>
            </a:pPr>
            <a:endParaRPr lang="en-US" sz="2800" dirty="0"/>
          </a:p>
        </p:txBody>
      </p:sp>
      <p:sp>
        <p:nvSpPr>
          <p:cNvPr id="4" name="Slide Number Placeholder 3">
            <a:extLst>
              <a:ext uri="{FF2B5EF4-FFF2-40B4-BE49-F238E27FC236}">
                <a16:creationId xmlns:a16="http://schemas.microsoft.com/office/drawing/2014/main" id="{FDF126E5-08BC-8780-4EEF-30E76D9E9FFC}"/>
              </a:ext>
            </a:extLst>
          </p:cNvPr>
          <p:cNvSpPr>
            <a:spLocks noGrp="1"/>
          </p:cNvSpPr>
          <p:nvPr>
            <p:ph type="sldNum" sz="quarter" idx="5"/>
          </p:nvPr>
        </p:nvSpPr>
        <p:spPr/>
        <p:txBody>
          <a:bodyPr/>
          <a:lstStyle/>
          <a:p>
            <a:fld id="{26630702-B7C9-434A-AF02-4CFB793C9F3F}" type="slidenum">
              <a:rPr lang="en-US" smtClean="0"/>
              <a:t>8</a:t>
            </a:fld>
            <a:endParaRPr lang="en-US"/>
          </a:p>
        </p:txBody>
      </p:sp>
    </p:spTree>
    <p:extLst>
      <p:ext uri="{BB962C8B-B14F-4D97-AF65-F5344CB8AC3E}">
        <p14:creationId xmlns:p14="http://schemas.microsoft.com/office/powerpoint/2010/main" val="190748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96AF9-A653-9578-EF38-3A01A72912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C32CF9-0031-2D66-53B1-E17932CDD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D0CE3-6A1E-D76E-D750-518EFAD84ADC}"/>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D5106C1E-1833-21EB-E1F1-C5C3F7911228}"/>
              </a:ext>
            </a:extLst>
          </p:cNvPr>
          <p:cNvSpPr>
            <a:spLocks noGrp="1"/>
          </p:cNvSpPr>
          <p:nvPr>
            <p:ph type="sldNum" sz="quarter" idx="5"/>
          </p:nvPr>
        </p:nvSpPr>
        <p:spPr/>
        <p:txBody>
          <a:bodyPr/>
          <a:lstStyle/>
          <a:p>
            <a:fld id="{26630702-B7C9-434A-AF02-4CFB793C9F3F}" type="slidenum">
              <a:rPr lang="en-US" smtClean="0"/>
              <a:t>9</a:t>
            </a:fld>
            <a:endParaRPr lang="en-US"/>
          </a:p>
        </p:txBody>
      </p:sp>
    </p:spTree>
    <p:extLst>
      <p:ext uri="{BB962C8B-B14F-4D97-AF65-F5344CB8AC3E}">
        <p14:creationId xmlns:p14="http://schemas.microsoft.com/office/powerpoint/2010/main" val="133418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139DF-BEB6-57C2-C79E-886D18EF8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45DC6-C740-B496-78A7-602BEA7CB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B8CB5-0366-DA65-F843-CE1D15CEB4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ED1631-E1FC-95E1-6885-B9D6C2957295}"/>
              </a:ext>
            </a:extLst>
          </p:cNvPr>
          <p:cNvSpPr>
            <a:spLocks noGrp="1"/>
          </p:cNvSpPr>
          <p:nvPr>
            <p:ph type="sldNum" sz="quarter" idx="5"/>
          </p:nvPr>
        </p:nvSpPr>
        <p:spPr/>
        <p:txBody>
          <a:bodyPr/>
          <a:lstStyle/>
          <a:p>
            <a:fld id="{26630702-B7C9-434A-AF02-4CFB793C9F3F}" type="slidenum">
              <a:rPr lang="en-US" smtClean="0"/>
              <a:t>10</a:t>
            </a:fld>
            <a:endParaRPr lang="en-US"/>
          </a:p>
        </p:txBody>
      </p:sp>
    </p:spTree>
    <p:extLst>
      <p:ext uri="{BB962C8B-B14F-4D97-AF65-F5344CB8AC3E}">
        <p14:creationId xmlns:p14="http://schemas.microsoft.com/office/powerpoint/2010/main" val="100232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85603-C56A-B028-185F-1043E308A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33F43-AC65-EE31-DD92-949C9AF95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074E2-0AEC-3BFE-CB5D-2D1F218B4E8B}"/>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A1F9667B-D995-10B5-A014-BC3F15DF7489}"/>
              </a:ext>
            </a:extLst>
          </p:cNvPr>
          <p:cNvSpPr>
            <a:spLocks noGrp="1"/>
          </p:cNvSpPr>
          <p:nvPr>
            <p:ph type="sldNum" sz="quarter" idx="5"/>
          </p:nvPr>
        </p:nvSpPr>
        <p:spPr/>
        <p:txBody>
          <a:bodyPr/>
          <a:lstStyle/>
          <a:p>
            <a:fld id="{26630702-B7C9-434A-AF02-4CFB793C9F3F}" type="slidenum">
              <a:rPr lang="en-US" smtClean="0"/>
              <a:t>11</a:t>
            </a:fld>
            <a:endParaRPr lang="en-US"/>
          </a:p>
        </p:txBody>
      </p:sp>
    </p:spTree>
    <p:extLst>
      <p:ext uri="{BB962C8B-B14F-4D97-AF65-F5344CB8AC3E}">
        <p14:creationId xmlns:p14="http://schemas.microsoft.com/office/powerpoint/2010/main" val="176229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8035-3817-DBAF-EF63-B4494055CE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31DA5-6AB0-EA80-B7AF-0178407EB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7BB154-A118-CF7F-AB52-4F7A24CF892D}"/>
              </a:ext>
            </a:extLst>
          </p:cNvPr>
          <p:cNvSpPr>
            <a:spLocks noGrp="1"/>
          </p:cNvSpPr>
          <p:nvPr>
            <p:ph type="body" idx="1"/>
          </p:nvPr>
        </p:nvSpPr>
        <p:spPr/>
        <p:txBody>
          <a:bodyPr/>
          <a:lstStyle/>
          <a:p>
            <a:r>
              <a:rPr lang="en-US" dirty="0"/>
              <a:t>Add </a:t>
            </a:r>
          </a:p>
        </p:txBody>
      </p:sp>
      <p:sp>
        <p:nvSpPr>
          <p:cNvPr id="4" name="Slide Number Placeholder 3">
            <a:extLst>
              <a:ext uri="{FF2B5EF4-FFF2-40B4-BE49-F238E27FC236}">
                <a16:creationId xmlns:a16="http://schemas.microsoft.com/office/drawing/2014/main" id="{F26DC087-D09C-35DF-987F-B46FDF80746C}"/>
              </a:ext>
            </a:extLst>
          </p:cNvPr>
          <p:cNvSpPr>
            <a:spLocks noGrp="1"/>
          </p:cNvSpPr>
          <p:nvPr>
            <p:ph type="sldNum" sz="quarter" idx="5"/>
          </p:nvPr>
        </p:nvSpPr>
        <p:spPr/>
        <p:txBody>
          <a:bodyPr/>
          <a:lstStyle/>
          <a:p>
            <a:fld id="{26630702-B7C9-434A-AF02-4CFB793C9F3F}" type="slidenum">
              <a:rPr lang="en-US" smtClean="0"/>
              <a:t>12</a:t>
            </a:fld>
            <a:endParaRPr lang="en-US"/>
          </a:p>
        </p:txBody>
      </p:sp>
    </p:spTree>
    <p:extLst>
      <p:ext uri="{BB962C8B-B14F-4D97-AF65-F5344CB8AC3E}">
        <p14:creationId xmlns:p14="http://schemas.microsoft.com/office/powerpoint/2010/main" val="82171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29C3F-F903-552F-7438-F989B3E314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01D142-BA09-B604-73FF-745D6BDF25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ADD718-A7A1-D70B-F6D7-9E5F137C402E}"/>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5" name="Footer Placeholder 4">
            <a:extLst>
              <a:ext uri="{FF2B5EF4-FFF2-40B4-BE49-F238E27FC236}">
                <a16:creationId xmlns:a16="http://schemas.microsoft.com/office/drawing/2014/main" id="{BFC0DD55-2730-EEE1-0784-B36649CE0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23D02-01E9-AE85-00F8-F444F8A8BE5B}"/>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1271822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404AD-7915-FA2D-E575-DF6FCCDB4B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AD43DF-233A-153E-0128-37ABBA2195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E97FE2-C5DC-30F4-9351-3FCB38A6E1D3}"/>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5" name="Footer Placeholder 4">
            <a:extLst>
              <a:ext uri="{FF2B5EF4-FFF2-40B4-BE49-F238E27FC236}">
                <a16:creationId xmlns:a16="http://schemas.microsoft.com/office/drawing/2014/main" id="{A6C86964-A075-EE73-1353-FDA650AAA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65B8E-AE6F-97DA-5018-992A168A7774}"/>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2840917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640D8-B2B2-4993-6D2C-CFEA55308C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7F0EB8-47FA-3CE9-4A98-35A1BE7FBE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B31AA3-854F-3009-64B3-BCEDC5CD8C3F}"/>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5" name="Footer Placeholder 4">
            <a:extLst>
              <a:ext uri="{FF2B5EF4-FFF2-40B4-BE49-F238E27FC236}">
                <a16:creationId xmlns:a16="http://schemas.microsoft.com/office/drawing/2014/main" id="{CCDF9FFC-3F74-D0DA-74E3-BEFEA6619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8E5E8-F1E4-AE58-0C33-EE91706B0118}"/>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2503299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C275-7CA1-599A-650E-2CBD4F2BE4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A1AC37-E2E4-F00C-1FAD-192D7EC207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D1567-F073-F3AF-8427-1AF2C49FA123}"/>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5" name="Footer Placeholder 4">
            <a:extLst>
              <a:ext uri="{FF2B5EF4-FFF2-40B4-BE49-F238E27FC236}">
                <a16:creationId xmlns:a16="http://schemas.microsoft.com/office/drawing/2014/main" id="{516C95E0-4E60-50AB-63C3-5BAC901E7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AA3B9-0F7F-5FB0-8612-E6EC3DE4EC82}"/>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2550403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27E8-9082-2407-7994-3CF58E8AFC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638C09-F78E-474C-B98D-62419C042E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388C39-C3D5-A50E-8A89-4C25A02BCE93}"/>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5" name="Footer Placeholder 4">
            <a:extLst>
              <a:ext uri="{FF2B5EF4-FFF2-40B4-BE49-F238E27FC236}">
                <a16:creationId xmlns:a16="http://schemas.microsoft.com/office/drawing/2014/main" id="{1E8114A5-2085-86DE-4E48-8EA94A520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02CFA-A998-80FB-0632-0660A0946CBB}"/>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4004954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995B-837F-3F14-BC1A-10A6E6A5DD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E331F2-7A8B-D22E-CE71-DE8B0ACB27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767345-9A2F-2FFA-B7AA-9CADB99018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E2DB32-FD22-D7D5-18D3-764F3C8F6EBC}"/>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6" name="Footer Placeholder 5">
            <a:extLst>
              <a:ext uri="{FF2B5EF4-FFF2-40B4-BE49-F238E27FC236}">
                <a16:creationId xmlns:a16="http://schemas.microsoft.com/office/drawing/2014/main" id="{AC77C0B9-7C06-88F4-3C44-ACDBCB0E2F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5AAB2-8AA7-4CCA-C116-D9DE8514FAB1}"/>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180087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45C8-D2EA-8B65-0E37-618DB071B7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D65F51-2474-3B07-BFC7-07B254D2E2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7B77B2-8899-7D0C-1371-0B1BF18D39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E4BACF-1ED6-2033-3526-E967DF6472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FFF8D8-AE1D-9408-8ADF-A7D5FD85AC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39B2B4-D09C-E472-EF52-9A3D85170A6A}"/>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8" name="Footer Placeholder 7">
            <a:extLst>
              <a:ext uri="{FF2B5EF4-FFF2-40B4-BE49-F238E27FC236}">
                <a16:creationId xmlns:a16="http://schemas.microsoft.com/office/drawing/2014/main" id="{F8845A0B-79CB-A322-31EC-B0B3CA1C93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EFB09E-0F16-D61F-8816-7E801A803610}"/>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290933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1FFA-6B18-4056-839D-B9CF2F5C7B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29AEC8-E536-95C9-55B2-1A25E8F95A0D}"/>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4" name="Footer Placeholder 3">
            <a:extLst>
              <a:ext uri="{FF2B5EF4-FFF2-40B4-BE49-F238E27FC236}">
                <a16:creationId xmlns:a16="http://schemas.microsoft.com/office/drawing/2014/main" id="{6B33CAFA-4A4F-AF27-6C81-2C6EE6EE36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DEF638-192A-B46F-CD8C-0CCF6DCCBC64}"/>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422402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B42C47-EB11-D8CB-7394-0486647618AB}"/>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3" name="Footer Placeholder 2">
            <a:extLst>
              <a:ext uri="{FF2B5EF4-FFF2-40B4-BE49-F238E27FC236}">
                <a16:creationId xmlns:a16="http://schemas.microsoft.com/office/drawing/2014/main" id="{CBC90A19-4E5D-7005-B854-DD2ADC729A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F0A675-F58E-FAB7-75A9-635D1BD8727E}"/>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20113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5902-6FBE-0D98-8C82-DFAC392997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3B3015-A04B-75DA-A689-971829569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E57E43-2D0B-5F95-63EE-F308E9881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545D15-28DE-1596-4F7B-F6FCCEE511D5}"/>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6" name="Footer Placeholder 5">
            <a:extLst>
              <a:ext uri="{FF2B5EF4-FFF2-40B4-BE49-F238E27FC236}">
                <a16:creationId xmlns:a16="http://schemas.microsoft.com/office/drawing/2014/main" id="{E8C754EA-B975-B501-7F5B-62E3CFA25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538AF-5BF4-73CC-1DA1-DF17E61FA72B}"/>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335959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C404-35B7-4E96-57BB-11814D2E2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F7BE3D-2EE1-5059-CC0B-AE4C95EB43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7C181C-D862-63B5-DDB2-110283C468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255944-2822-63A8-F6CA-0CB9264E6B39}"/>
              </a:ext>
            </a:extLst>
          </p:cNvPr>
          <p:cNvSpPr>
            <a:spLocks noGrp="1"/>
          </p:cNvSpPr>
          <p:nvPr>
            <p:ph type="dt" sz="half" idx="10"/>
          </p:nvPr>
        </p:nvSpPr>
        <p:spPr/>
        <p:txBody>
          <a:bodyPr/>
          <a:lstStyle/>
          <a:p>
            <a:fld id="{C4553D4F-08B8-E847-9543-DE12C8095367}" type="datetimeFigureOut">
              <a:rPr lang="en-US" smtClean="0"/>
              <a:t>5/20/25</a:t>
            </a:fld>
            <a:endParaRPr lang="en-US"/>
          </a:p>
        </p:txBody>
      </p:sp>
      <p:sp>
        <p:nvSpPr>
          <p:cNvPr id="6" name="Footer Placeholder 5">
            <a:extLst>
              <a:ext uri="{FF2B5EF4-FFF2-40B4-BE49-F238E27FC236}">
                <a16:creationId xmlns:a16="http://schemas.microsoft.com/office/drawing/2014/main" id="{94590751-5FE1-900D-8437-EEA8F910F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BD8CF9-36EF-2E94-6CAF-856DE197D74E}"/>
              </a:ext>
            </a:extLst>
          </p:cNvPr>
          <p:cNvSpPr>
            <a:spLocks noGrp="1"/>
          </p:cNvSpPr>
          <p:nvPr>
            <p:ph type="sldNum" sz="quarter" idx="12"/>
          </p:nvPr>
        </p:nvSpPr>
        <p:spPr/>
        <p:txBody>
          <a:bodyPr/>
          <a:lstStyle/>
          <a:p>
            <a:fld id="{8AF0B79B-2DEF-0F4E-8424-D827D7F0DA48}" type="slidenum">
              <a:rPr lang="en-US" smtClean="0"/>
              <a:t>‹#›</a:t>
            </a:fld>
            <a:endParaRPr lang="en-US"/>
          </a:p>
        </p:txBody>
      </p:sp>
    </p:spTree>
    <p:extLst>
      <p:ext uri="{BB962C8B-B14F-4D97-AF65-F5344CB8AC3E}">
        <p14:creationId xmlns:p14="http://schemas.microsoft.com/office/powerpoint/2010/main" val="1400383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33A695-B0B0-05EF-47A0-A98E6239CF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393E93-2781-E7E6-4D98-CBEC9AA4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73073-B7DA-F82C-12C8-D2240762A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553D4F-08B8-E847-9543-DE12C8095367}" type="datetimeFigureOut">
              <a:rPr lang="en-US" smtClean="0"/>
              <a:t>5/20/25</a:t>
            </a:fld>
            <a:endParaRPr lang="en-US"/>
          </a:p>
        </p:txBody>
      </p:sp>
      <p:sp>
        <p:nvSpPr>
          <p:cNvPr id="5" name="Footer Placeholder 4">
            <a:extLst>
              <a:ext uri="{FF2B5EF4-FFF2-40B4-BE49-F238E27FC236}">
                <a16:creationId xmlns:a16="http://schemas.microsoft.com/office/drawing/2014/main" id="{E04D522E-0093-0338-C03A-7FEE1D8FB1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3C9542-D958-FC5E-6172-08BC418A30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F0B79B-2DEF-0F4E-8424-D827D7F0DA48}" type="slidenum">
              <a:rPr lang="en-US" smtClean="0"/>
              <a:t>‹#›</a:t>
            </a:fld>
            <a:endParaRPr lang="en-US"/>
          </a:p>
        </p:txBody>
      </p:sp>
    </p:spTree>
    <p:extLst>
      <p:ext uri="{BB962C8B-B14F-4D97-AF65-F5344CB8AC3E}">
        <p14:creationId xmlns:p14="http://schemas.microsoft.com/office/powerpoint/2010/main" val="2308488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20.jpg"/><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12DC87-40C1-D786-F69E-DC3AC170E3F1}"/>
              </a:ext>
            </a:extLst>
          </p:cNvPr>
          <p:cNvSpPr txBox="1"/>
          <p:nvPr/>
        </p:nvSpPr>
        <p:spPr>
          <a:xfrm>
            <a:off x="194741" y="306889"/>
            <a:ext cx="8464177" cy="1877437"/>
          </a:xfrm>
          <a:prstGeom prst="rect">
            <a:avLst/>
          </a:prstGeom>
          <a:noFill/>
        </p:spPr>
        <p:txBody>
          <a:bodyPr wrap="none" rtlCol="0">
            <a:spAutoFit/>
          </a:bodyPr>
          <a:lstStyle/>
          <a:p>
            <a:r>
              <a:rPr lang="en-US" sz="4000" b="0" i="0" u="none" strike="noStrike" dirty="0">
                <a:solidFill>
                  <a:srgbClr val="000000"/>
                </a:solidFill>
                <a:effectLst/>
                <a:latin typeface="Helvetica Neue" panose="02000503000000020004" pitchFamily="2" charset="0"/>
              </a:rPr>
              <a:t>CSS5120:Computational Linguistics</a:t>
            </a:r>
          </a:p>
          <a:p>
            <a:endParaRPr lang="en-US" sz="4000" dirty="0">
              <a:solidFill>
                <a:srgbClr val="000000"/>
              </a:solidFill>
              <a:latin typeface="Helvetica Neue" panose="02000503000000020004" pitchFamily="2" charset="0"/>
            </a:endParaRPr>
          </a:p>
          <a:p>
            <a:endParaRPr lang="en-US" altLang="zh-CN" dirty="0">
              <a:solidFill>
                <a:srgbClr val="000000"/>
              </a:solidFill>
              <a:latin typeface="Helvetica Neue" panose="02000503000000020004" pitchFamily="2" charset="0"/>
            </a:endParaRPr>
          </a:p>
          <a:p>
            <a:endParaRPr lang="en-US" altLang="zh-CN" dirty="0">
              <a:solidFill>
                <a:srgbClr val="000000"/>
              </a:solidFill>
              <a:latin typeface="Helvetica Neue" panose="02000503000000020004" pitchFamily="2" charset="0"/>
            </a:endParaRPr>
          </a:p>
        </p:txBody>
      </p:sp>
      <p:pic>
        <p:nvPicPr>
          <p:cNvPr id="3" name="Picture 2" descr="A blue and white globe with a pointy design&#10;&#10;Description automatically generated with medium confidence">
            <a:extLst>
              <a:ext uri="{FF2B5EF4-FFF2-40B4-BE49-F238E27FC236}">
                <a16:creationId xmlns:a16="http://schemas.microsoft.com/office/drawing/2014/main" id="{27E12B10-4396-E17F-4E05-723BA97DB3F7}"/>
              </a:ext>
            </a:extLst>
          </p:cNvPr>
          <p:cNvPicPr>
            <a:picLocks noChangeAspect="1"/>
          </p:cNvPicPr>
          <p:nvPr/>
        </p:nvPicPr>
        <p:blipFill>
          <a:blip r:embed="rId2"/>
          <a:stretch>
            <a:fillRect/>
          </a:stretch>
        </p:blipFill>
        <p:spPr>
          <a:xfrm>
            <a:off x="7603299" y="1301550"/>
            <a:ext cx="4125237" cy="4125237"/>
          </a:xfrm>
          <a:prstGeom prst="rect">
            <a:avLst/>
          </a:prstGeom>
        </p:spPr>
      </p:pic>
      <p:sp>
        <p:nvSpPr>
          <p:cNvPr id="5" name="TextBox 4">
            <a:extLst>
              <a:ext uri="{FF2B5EF4-FFF2-40B4-BE49-F238E27FC236}">
                <a16:creationId xmlns:a16="http://schemas.microsoft.com/office/drawing/2014/main" id="{AEF0FD18-A2EF-2DAD-1A0A-7BA11EB4918D}"/>
              </a:ext>
            </a:extLst>
          </p:cNvPr>
          <p:cNvSpPr txBox="1"/>
          <p:nvPr/>
        </p:nvSpPr>
        <p:spPr>
          <a:xfrm>
            <a:off x="310688" y="1174067"/>
            <a:ext cx="7841292" cy="5693866"/>
          </a:xfrm>
          <a:prstGeom prst="rect">
            <a:avLst/>
          </a:prstGeom>
          <a:noFill/>
        </p:spPr>
        <p:txBody>
          <a:bodyPr wrap="square" rtlCol="0">
            <a:spAutoFit/>
          </a:bodyPr>
          <a:lstStyle/>
          <a:p>
            <a:r>
              <a:rPr lang="en-US" altLang="zh-CN" sz="2800" dirty="0" err="1">
                <a:solidFill>
                  <a:srgbClr val="000000"/>
                </a:solidFill>
                <a:latin typeface="Helvetica Neue" panose="02000503000000020004" pitchFamily="2" charset="0"/>
              </a:rPr>
              <a:t>Zhanzhan</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Zhao</a:t>
            </a:r>
            <a:r>
              <a:rPr lang="zh-CN" altLang="en-US" sz="2800" dirty="0">
                <a:solidFill>
                  <a:srgbClr val="000000"/>
                </a:solidFill>
                <a:latin typeface="Helvetica Neue" panose="02000503000000020004" pitchFamily="2" charset="0"/>
              </a:rPr>
              <a:t> 赵展展 </a:t>
            </a:r>
            <a:r>
              <a:rPr lang="en-US" altLang="zh-CN" sz="2800" dirty="0">
                <a:solidFill>
                  <a:srgbClr val="000000"/>
                </a:solidFill>
                <a:latin typeface="Helvetica Neue" panose="02000503000000020004" pitchFamily="2" charset="0"/>
              </a:rPr>
              <a:t>(Instructor)</a:t>
            </a:r>
          </a:p>
          <a:p>
            <a:endParaRPr lang="en-US" sz="2800" dirty="0">
              <a:solidFill>
                <a:srgbClr val="000000"/>
              </a:solidFill>
              <a:latin typeface="Helvetica Neue" panose="02000503000000020004" pitchFamily="2" charset="0"/>
            </a:endParaRPr>
          </a:p>
          <a:p>
            <a:r>
              <a:rPr lang="en-US" altLang="zh-CN" sz="2800" dirty="0">
                <a:solidFill>
                  <a:srgbClr val="000000"/>
                </a:solidFill>
                <a:latin typeface="Helvetica Neue" panose="02000503000000020004" pitchFamily="2" charset="0"/>
              </a:rPr>
              <a:t>Assistant</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professor,</a:t>
            </a:r>
            <a:r>
              <a:rPr lang="zh-CN" altLang="en-US" sz="2800" dirty="0">
                <a:solidFill>
                  <a:srgbClr val="000000"/>
                </a:solidFill>
                <a:latin typeface="Helvetica Neue" panose="02000503000000020004" pitchFamily="2" charset="0"/>
              </a:rPr>
              <a:t> </a:t>
            </a:r>
            <a:endParaRPr lang="en-US" altLang="zh-CN" sz="2800" dirty="0">
              <a:solidFill>
                <a:srgbClr val="000000"/>
              </a:solidFill>
              <a:latin typeface="Helvetica Neue" panose="02000503000000020004" pitchFamily="2" charset="0"/>
            </a:endParaRPr>
          </a:p>
          <a:p>
            <a:r>
              <a:rPr lang="en-US" altLang="zh-CN" sz="2800" dirty="0">
                <a:solidFill>
                  <a:srgbClr val="000000"/>
                </a:solidFill>
                <a:latin typeface="Helvetica Neue" panose="02000503000000020004" pitchFamily="2" charset="0"/>
              </a:rPr>
              <a:t>Division</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of</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Computational</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Social</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Science</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Development</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and</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Governance</a:t>
            </a:r>
            <a:endParaRPr lang="en-US" sz="2800" dirty="0">
              <a:solidFill>
                <a:srgbClr val="000000"/>
              </a:solidFill>
              <a:latin typeface="Helvetica Neue" panose="02000503000000020004" pitchFamily="2" charset="0"/>
            </a:endParaRPr>
          </a:p>
          <a:p>
            <a:r>
              <a:rPr lang="en-US" altLang="zh-CN" sz="2800" dirty="0">
                <a:solidFill>
                  <a:srgbClr val="000000"/>
                </a:solidFill>
                <a:latin typeface="Helvetica Neue" panose="02000503000000020004" pitchFamily="2" charset="0"/>
              </a:rPr>
              <a:t>School</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of</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Humanities</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and</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Social</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Science</a:t>
            </a:r>
            <a:endParaRPr lang="en-US" sz="2800" dirty="0">
              <a:solidFill>
                <a:srgbClr val="000000"/>
              </a:solidFill>
              <a:latin typeface="Helvetica Neue" panose="02000503000000020004" pitchFamily="2" charset="0"/>
            </a:endParaRPr>
          </a:p>
          <a:p>
            <a:endParaRPr lang="en-US" sz="2800" dirty="0">
              <a:solidFill>
                <a:srgbClr val="000000"/>
              </a:solidFill>
              <a:latin typeface="Helvetica Neue" panose="02000503000000020004" pitchFamily="2" charset="0"/>
            </a:endParaRPr>
          </a:p>
          <a:p>
            <a:endParaRPr lang="en-US" sz="2800" dirty="0">
              <a:solidFill>
                <a:srgbClr val="000000"/>
              </a:solidFill>
              <a:latin typeface="Helvetica Neue" panose="02000503000000020004" pitchFamily="2" charset="0"/>
            </a:endParaRPr>
          </a:p>
          <a:p>
            <a:r>
              <a:rPr lang="en-US" altLang="zh-CN" sz="2800" dirty="0" err="1">
                <a:solidFill>
                  <a:srgbClr val="000000"/>
                </a:solidFill>
                <a:latin typeface="Helvetica Neue" panose="02000503000000020004" pitchFamily="2" charset="0"/>
              </a:rPr>
              <a:t>Nianci</a:t>
            </a:r>
            <a:r>
              <a:rPr lang="en-US" altLang="zh-CN" sz="2800" dirty="0">
                <a:solidFill>
                  <a:srgbClr val="000000"/>
                </a:solidFill>
                <a:latin typeface="Helvetica Neue" panose="02000503000000020004" pitchFamily="2" charset="0"/>
              </a:rPr>
              <a:t> Zhao</a:t>
            </a:r>
            <a:r>
              <a:rPr lang="zh-CN" altLang="en-US" sz="2800" dirty="0">
                <a:solidFill>
                  <a:srgbClr val="000000"/>
                </a:solidFill>
                <a:latin typeface="Helvetica Neue" panose="02000503000000020004" pitchFamily="2" charset="0"/>
              </a:rPr>
              <a:t> 赵念慈 </a:t>
            </a:r>
            <a:r>
              <a:rPr lang="en-US" altLang="zh-CN" sz="2800" dirty="0">
                <a:solidFill>
                  <a:srgbClr val="000000"/>
                </a:solidFill>
                <a:latin typeface="Helvetica Neue" panose="02000503000000020004" pitchFamily="2" charset="0"/>
              </a:rPr>
              <a:t>(Teaching</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assistant)</a:t>
            </a:r>
          </a:p>
          <a:p>
            <a:endParaRPr lang="en-US" altLang="zh-CN" sz="2800" dirty="0">
              <a:solidFill>
                <a:srgbClr val="000000"/>
              </a:solidFill>
              <a:latin typeface="Helvetica Neue" panose="02000503000000020004" pitchFamily="2" charset="0"/>
            </a:endParaRPr>
          </a:p>
          <a:p>
            <a:r>
              <a:rPr lang="en-US" altLang="zh-CN" sz="2800" dirty="0">
                <a:solidFill>
                  <a:srgbClr val="000000"/>
                </a:solidFill>
                <a:latin typeface="Helvetica Neue" panose="02000503000000020004" pitchFamily="2" charset="0"/>
              </a:rPr>
              <a:t>PhD</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student</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in</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Computational</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Social</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Science</a:t>
            </a:r>
            <a:r>
              <a:rPr lang="zh-CN" altLang="en-US" sz="2800" dirty="0">
                <a:solidFill>
                  <a:srgbClr val="000000"/>
                </a:solidFill>
                <a:latin typeface="Helvetica Neue" panose="02000503000000020004" pitchFamily="2" charset="0"/>
              </a:rPr>
              <a:t> </a:t>
            </a:r>
            <a:endParaRPr lang="en-US" altLang="zh-CN" sz="2800" dirty="0">
              <a:solidFill>
                <a:srgbClr val="000000"/>
              </a:solidFill>
              <a:latin typeface="Helvetica Neue" panose="02000503000000020004" pitchFamily="2" charset="0"/>
            </a:endParaRPr>
          </a:p>
          <a:p>
            <a:r>
              <a:rPr lang="en-US" altLang="zh-CN" sz="2800" dirty="0">
                <a:solidFill>
                  <a:srgbClr val="000000"/>
                </a:solidFill>
                <a:latin typeface="Helvetica Neue" panose="02000503000000020004" pitchFamily="2" charset="0"/>
              </a:rPr>
              <a:t>School</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of</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Humanities</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and</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Social</a:t>
            </a:r>
            <a:r>
              <a:rPr lang="zh-CN" altLang="en-US" sz="2800" dirty="0">
                <a:solidFill>
                  <a:srgbClr val="000000"/>
                </a:solidFill>
                <a:latin typeface="Helvetica Neue" panose="02000503000000020004" pitchFamily="2" charset="0"/>
              </a:rPr>
              <a:t> </a:t>
            </a:r>
            <a:r>
              <a:rPr lang="en-US" altLang="zh-CN" sz="2800" dirty="0">
                <a:solidFill>
                  <a:srgbClr val="000000"/>
                </a:solidFill>
                <a:latin typeface="Helvetica Neue" panose="02000503000000020004" pitchFamily="2" charset="0"/>
              </a:rPr>
              <a:t>Science</a:t>
            </a:r>
            <a:endParaRPr lang="en-US" sz="2800" dirty="0">
              <a:solidFill>
                <a:srgbClr val="000000"/>
              </a:solidFill>
              <a:latin typeface="Helvetica Neue" panose="02000503000000020004" pitchFamily="2" charset="0"/>
            </a:endParaRPr>
          </a:p>
          <a:p>
            <a:endParaRPr lang="en-US" sz="2800" dirty="0"/>
          </a:p>
        </p:txBody>
      </p:sp>
    </p:spTree>
    <p:extLst>
      <p:ext uri="{BB962C8B-B14F-4D97-AF65-F5344CB8AC3E}">
        <p14:creationId xmlns:p14="http://schemas.microsoft.com/office/powerpoint/2010/main" val="3291612306"/>
      </p:ext>
    </p:extLst>
  </p:cSld>
  <p:clrMapOvr>
    <a:masterClrMapping/>
  </p:clrMapOvr>
  <mc:AlternateContent xmlns:mc="http://schemas.openxmlformats.org/markup-compatibility/2006" xmlns:p14="http://schemas.microsoft.com/office/powerpoint/2010/main">
    <mc:Choice Requires="p14">
      <p:transition spd="slow" p14:dur="2000" advTm="1397"/>
    </mc:Choice>
    <mc:Fallback xmlns="">
      <p:transition spd="slow" advTm="13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86E84-4820-02BC-D666-8738888BB7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D98D58-03F2-BF91-8A15-4410464AD67E}"/>
              </a:ext>
            </a:extLst>
          </p:cNvPr>
          <p:cNvSpPr txBox="1"/>
          <p:nvPr/>
        </p:nvSpPr>
        <p:spPr>
          <a:xfrm>
            <a:off x="0" y="52655"/>
            <a:ext cx="12467387" cy="1323439"/>
          </a:xfrm>
          <a:prstGeom prst="rect">
            <a:avLst/>
          </a:prstGeom>
          <a:noFill/>
        </p:spPr>
        <p:txBody>
          <a:bodyPr wrap="none" rtlCol="0">
            <a:spAutoFit/>
          </a:bodyPr>
          <a:lstStyle/>
          <a:p>
            <a:r>
              <a:rPr lang="en-US" sz="4000" dirty="0"/>
              <a:t>The Angle of our course</a:t>
            </a:r>
            <a:r>
              <a:rPr lang="zh-CN" altLang="en-US" sz="4000" dirty="0"/>
              <a:t> </a:t>
            </a:r>
            <a:r>
              <a:rPr lang="en-US" altLang="zh-CN" sz="4000" dirty="0"/>
              <a:t>-</a:t>
            </a:r>
            <a:r>
              <a:rPr lang="zh-CN" altLang="en-US" sz="4000" dirty="0"/>
              <a:t> </a:t>
            </a:r>
            <a:r>
              <a:rPr lang="en-US" altLang="zh-CN" sz="4000" dirty="0"/>
              <a:t>NLP</a:t>
            </a:r>
            <a:r>
              <a:rPr lang="zh-CN" altLang="en-US" sz="4000" dirty="0"/>
              <a:t> </a:t>
            </a:r>
            <a:r>
              <a:rPr lang="en-US" altLang="zh-CN" sz="4000" dirty="0"/>
              <a:t>applied</a:t>
            </a:r>
            <a:r>
              <a:rPr lang="en-US" sz="4000" dirty="0"/>
              <a:t> </a:t>
            </a:r>
            <a:r>
              <a:rPr lang="en-US" altLang="zh-CN" sz="4000" dirty="0"/>
              <a:t>to</a:t>
            </a:r>
            <a:r>
              <a:rPr lang="en-US" sz="4000" dirty="0"/>
              <a:t> social science</a:t>
            </a:r>
          </a:p>
          <a:p>
            <a:endParaRPr lang="en-US" sz="4000" dirty="0"/>
          </a:p>
        </p:txBody>
      </p:sp>
      <p:sp>
        <p:nvSpPr>
          <p:cNvPr id="6" name="TextBox 5">
            <a:extLst>
              <a:ext uri="{FF2B5EF4-FFF2-40B4-BE49-F238E27FC236}">
                <a16:creationId xmlns:a16="http://schemas.microsoft.com/office/drawing/2014/main" id="{EA43BB30-F003-F801-79E7-E6B5C4F9F79C}"/>
              </a:ext>
            </a:extLst>
          </p:cNvPr>
          <p:cNvSpPr txBox="1"/>
          <p:nvPr/>
        </p:nvSpPr>
        <p:spPr>
          <a:xfrm>
            <a:off x="-854440" y="292498"/>
            <a:ext cx="12741640" cy="1384995"/>
          </a:xfrm>
          <a:prstGeom prst="rect">
            <a:avLst/>
          </a:prstGeom>
          <a:noFill/>
        </p:spPr>
        <p:txBody>
          <a:bodyPr wrap="square" rtlCol="0">
            <a:spAutoFit/>
          </a:bodyPr>
          <a:lstStyle/>
          <a:p>
            <a:pPr lvl="1"/>
            <a:endParaRPr lang="en-US" sz="2800" b="1" dirty="0"/>
          </a:p>
          <a:p>
            <a:pPr lvl="2"/>
            <a:r>
              <a:rPr lang="en-US" altLang="zh-CN" sz="2800" dirty="0"/>
              <a:t>Eg.2</a:t>
            </a:r>
            <a:r>
              <a:rPr lang="zh-CN" altLang="en-US" sz="2800" dirty="0"/>
              <a:t> </a:t>
            </a:r>
            <a:r>
              <a:rPr lang="en-US" altLang="zh-CN" sz="2800" dirty="0"/>
              <a:t>LLM</a:t>
            </a:r>
            <a:r>
              <a:rPr lang="zh-CN" altLang="en-US" sz="2800" dirty="0"/>
              <a:t> </a:t>
            </a:r>
            <a:r>
              <a:rPr lang="en-US" altLang="zh-CN" sz="2800" dirty="0"/>
              <a:t>agents</a:t>
            </a:r>
            <a:r>
              <a:rPr lang="zh-CN" altLang="en-US" sz="2800" dirty="0"/>
              <a:t> </a:t>
            </a:r>
            <a:r>
              <a:rPr lang="en-US" altLang="zh-CN" sz="2800" dirty="0"/>
              <a:t>to</a:t>
            </a:r>
            <a:r>
              <a:rPr lang="zh-CN" altLang="en-US" sz="2800" dirty="0"/>
              <a:t> </a:t>
            </a:r>
            <a:r>
              <a:rPr lang="en-US" altLang="zh-CN" sz="2800" dirty="0"/>
              <a:t>model</a:t>
            </a:r>
            <a:r>
              <a:rPr lang="zh-CN" altLang="en-US" sz="2800" dirty="0"/>
              <a:t> </a:t>
            </a:r>
            <a:r>
              <a:rPr lang="en-US" altLang="zh-CN" sz="2800" dirty="0"/>
              <a:t>social</a:t>
            </a:r>
            <a:r>
              <a:rPr lang="zh-CN" altLang="en-US" sz="2800" dirty="0"/>
              <a:t> </a:t>
            </a:r>
            <a:r>
              <a:rPr lang="en-US" altLang="zh-CN" sz="2800" dirty="0"/>
              <a:t>dynamics</a:t>
            </a:r>
          </a:p>
          <a:p>
            <a:pPr lvl="1"/>
            <a:endParaRPr lang="en-US" sz="2800" b="1" dirty="0"/>
          </a:p>
        </p:txBody>
      </p:sp>
      <p:pic>
        <p:nvPicPr>
          <p:cNvPr id="4" name="Picture 3" descr="A close-up of a screen&#10;&#10;Description automatically generated">
            <a:extLst>
              <a:ext uri="{FF2B5EF4-FFF2-40B4-BE49-F238E27FC236}">
                <a16:creationId xmlns:a16="http://schemas.microsoft.com/office/drawing/2014/main" id="{2DA92BAF-B929-C64B-0F2D-31177EAEA48A}"/>
              </a:ext>
            </a:extLst>
          </p:cNvPr>
          <p:cNvPicPr>
            <a:picLocks noChangeAspect="1"/>
          </p:cNvPicPr>
          <p:nvPr/>
        </p:nvPicPr>
        <p:blipFill>
          <a:blip r:embed="rId3"/>
          <a:stretch>
            <a:fillRect/>
          </a:stretch>
        </p:blipFill>
        <p:spPr>
          <a:xfrm>
            <a:off x="480294" y="1236299"/>
            <a:ext cx="5436252" cy="5569046"/>
          </a:xfrm>
          <a:prstGeom prst="rect">
            <a:avLst/>
          </a:prstGeom>
        </p:spPr>
      </p:pic>
      <p:sp>
        <p:nvSpPr>
          <p:cNvPr id="3" name="TextBox 2">
            <a:extLst>
              <a:ext uri="{FF2B5EF4-FFF2-40B4-BE49-F238E27FC236}">
                <a16:creationId xmlns:a16="http://schemas.microsoft.com/office/drawing/2014/main" id="{DEE97CC8-A4CC-39BB-47A3-8DDF68860AEE}"/>
              </a:ext>
            </a:extLst>
          </p:cNvPr>
          <p:cNvSpPr txBox="1"/>
          <p:nvPr/>
        </p:nvSpPr>
        <p:spPr>
          <a:xfrm>
            <a:off x="6531428" y="6380836"/>
            <a:ext cx="3561168" cy="369332"/>
          </a:xfrm>
          <a:prstGeom prst="rect">
            <a:avLst/>
          </a:prstGeom>
          <a:noFill/>
        </p:spPr>
        <p:txBody>
          <a:bodyPr wrap="none" rtlCol="0">
            <a:spAutoFit/>
          </a:bodyPr>
          <a:lstStyle/>
          <a:p>
            <a:r>
              <a:rPr lang="en-US" altLang="zh-CN" dirty="0"/>
              <a:t>Source:</a:t>
            </a:r>
            <a:r>
              <a:rPr lang="zh-CN" altLang="en-US" dirty="0"/>
              <a:t> </a:t>
            </a:r>
            <a:r>
              <a:rPr lang="en-US" altLang="zh-CN" dirty="0"/>
              <a:t>https://</a:t>
            </a:r>
            <a:r>
              <a:rPr lang="en-US" altLang="zh-CN" dirty="0" err="1"/>
              <a:t>oasis.camel-ai.org</a:t>
            </a:r>
            <a:endParaRPr lang="en-US" dirty="0"/>
          </a:p>
        </p:txBody>
      </p:sp>
    </p:spTree>
    <p:extLst>
      <p:ext uri="{BB962C8B-B14F-4D97-AF65-F5344CB8AC3E}">
        <p14:creationId xmlns:p14="http://schemas.microsoft.com/office/powerpoint/2010/main" val="83119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F42B8-1CF4-09EC-05C6-3A0ECBE0FA4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09BC63-F01B-3B30-3808-DE788BC019BE}"/>
              </a:ext>
            </a:extLst>
          </p:cNvPr>
          <p:cNvSpPr txBox="1"/>
          <p:nvPr/>
        </p:nvSpPr>
        <p:spPr>
          <a:xfrm>
            <a:off x="162838" y="115285"/>
            <a:ext cx="12363189" cy="1323439"/>
          </a:xfrm>
          <a:prstGeom prst="rect">
            <a:avLst/>
          </a:prstGeom>
          <a:noFill/>
        </p:spPr>
        <p:txBody>
          <a:bodyPr wrap="square" rtlCol="0">
            <a:spAutoFit/>
          </a:bodyPr>
          <a:lstStyle/>
          <a:p>
            <a:r>
              <a:rPr lang="en-US" sz="4000" dirty="0"/>
              <a:t>The Angle of our course</a:t>
            </a:r>
            <a:r>
              <a:rPr lang="zh-CN" altLang="en-US" sz="4000" dirty="0"/>
              <a:t> </a:t>
            </a:r>
            <a:r>
              <a:rPr lang="en-US" altLang="zh-CN" sz="4000" dirty="0"/>
              <a:t>-</a:t>
            </a:r>
            <a:r>
              <a:rPr lang="zh-CN" altLang="en-US" sz="4000" dirty="0"/>
              <a:t> </a:t>
            </a:r>
            <a:r>
              <a:rPr lang="en-US" sz="4000" dirty="0"/>
              <a:t>Social science’s insight into </a:t>
            </a:r>
            <a:r>
              <a:rPr lang="en-US" altLang="zh-CN" sz="4000" dirty="0"/>
              <a:t>LLM</a:t>
            </a:r>
            <a:r>
              <a:rPr lang="zh-CN" altLang="en-US" sz="4000" dirty="0"/>
              <a:t> </a:t>
            </a:r>
            <a:r>
              <a:rPr lang="en-US" sz="4000" dirty="0"/>
              <a:t>systems</a:t>
            </a:r>
          </a:p>
        </p:txBody>
      </p:sp>
      <p:sp>
        <p:nvSpPr>
          <p:cNvPr id="6" name="TextBox 5">
            <a:extLst>
              <a:ext uri="{FF2B5EF4-FFF2-40B4-BE49-F238E27FC236}">
                <a16:creationId xmlns:a16="http://schemas.microsoft.com/office/drawing/2014/main" id="{25259C25-566F-E752-6A39-9A9020A80498}"/>
              </a:ext>
            </a:extLst>
          </p:cNvPr>
          <p:cNvSpPr txBox="1"/>
          <p:nvPr/>
        </p:nvSpPr>
        <p:spPr>
          <a:xfrm>
            <a:off x="-593724" y="977905"/>
            <a:ext cx="8204826" cy="2246769"/>
          </a:xfrm>
          <a:prstGeom prst="rect">
            <a:avLst/>
          </a:prstGeom>
          <a:noFill/>
        </p:spPr>
        <p:txBody>
          <a:bodyPr wrap="square" rtlCol="0">
            <a:spAutoFit/>
          </a:bodyPr>
          <a:lstStyle/>
          <a:p>
            <a:pPr lvl="1"/>
            <a:endParaRPr lang="en-US" sz="2800" b="1" dirty="0"/>
          </a:p>
          <a:p>
            <a:pPr lvl="2"/>
            <a:r>
              <a:rPr lang="en-US" sz="2800" dirty="0" err="1"/>
              <a:t>Eg.</a:t>
            </a:r>
            <a:r>
              <a:rPr lang="en-US" sz="2800" dirty="0"/>
              <a:t> 1 LLM value alignment</a:t>
            </a:r>
          </a:p>
          <a:p>
            <a:pPr lvl="2"/>
            <a:endParaRPr lang="en-US" sz="2800" dirty="0"/>
          </a:p>
          <a:p>
            <a:pPr marL="742950" lvl="1" indent="-285750">
              <a:buFont typeface="Arial" panose="020B0604020202020204" pitchFamily="34" charset="0"/>
              <a:buChar char="•"/>
            </a:pPr>
            <a:endParaRPr lang="en-US" sz="2800" b="1" dirty="0"/>
          </a:p>
          <a:p>
            <a:pPr lvl="1"/>
            <a:endParaRPr lang="en-US" sz="2800" b="1" dirty="0"/>
          </a:p>
        </p:txBody>
      </p:sp>
      <p:pic>
        <p:nvPicPr>
          <p:cNvPr id="4" name="Picture 3" descr="A circular object with lights and symbols&#10;&#10;Description automatically generated with medium confidence">
            <a:extLst>
              <a:ext uri="{FF2B5EF4-FFF2-40B4-BE49-F238E27FC236}">
                <a16:creationId xmlns:a16="http://schemas.microsoft.com/office/drawing/2014/main" id="{00FF920A-4532-73B9-8203-14957C31DD62}"/>
              </a:ext>
            </a:extLst>
          </p:cNvPr>
          <p:cNvPicPr>
            <a:picLocks noChangeAspect="1"/>
          </p:cNvPicPr>
          <p:nvPr/>
        </p:nvPicPr>
        <p:blipFill>
          <a:blip r:embed="rId3"/>
          <a:srcRect l="14370" r="13498"/>
          <a:stretch/>
        </p:blipFill>
        <p:spPr>
          <a:xfrm>
            <a:off x="3046596" y="2101289"/>
            <a:ext cx="5606322" cy="4441371"/>
          </a:xfrm>
          <a:prstGeom prst="rect">
            <a:avLst/>
          </a:prstGeom>
        </p:spPr>
      </p:pic>
    </p:spTree>
    <p:extLst>
      <p:ext uri="{BB962C8B-B14F-4D97-AF65-F5344CB8AC3E}">
        <p14:creationId xmlns:p14="http://schemas.microsoft.com/office/powerpoint/2010/main" val="23122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2348E-0482-A55E-059C-FF5D07EBF2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CB09C7-D044-7352-0BB8-0A232C3BDB47}"/>
              </a:ext>
            </a:extLst>
          </p:cNvPr>
          <p:cNvSpPr txBox="1"/>
          <p:nvPr/>
        </p:nvSpPr>
        <p:spPr>
          <a:xfrm>
            <a:off x="162838" y="115285"/>
            <a:ext cx="12363189" cy="1323439"/>
          </a:xfrm>
          <a:prstGeom prst="rect">
            <a:avLst/>
          </a:prstGeom>
          <a:noFill/>
        </p:spPr>
        <p:txBody>
          <a:bodyPr wrap="square" rtlCol="0">
            <a:spAutoFit/>
          </a:bodyPr>
          <a:lstStyle/>
          <a:p>
            <a:r>
              <a:rPr lang="en-US" sz="4000" dirty="0"/>
              <a:t>The Angle of our course</a:t>
            </a:r>
            <a:r>
              <a:rPr lang="zh-CN" altLang="en-US" sz="4000" dirty="0"/>
              <a:t> </a:t>
            </a:r>
            <a:r>
              <a:rPr lang="en-US" altLang="zh-CN" sz="4000" dirty="0"/>
              <a:t>-</a:t>
            </a:r>
            <a:r>
              <a:rPr lang="zh-CN" altLang="en-US" sz="4000" dirty="0"/>
              <a:t> </a:t>
            </a:r>
            <a:r>
              <a:rPr lang="en-US" sz="4000" dirty="0"/>
              <a:t>Social science’s insight into </a:t>
            </a:r>
            <a:r>
              <a:rPr lang="en-US" altLang="zh-CN" sz="4000" dirty="0"/>
              <a:t>LLM</a:t>
            </a:r>
            <a:r>
              <a:rPr lang="zh-CN" altLang="en-US" sz="4000" dirty="0"/>
              <a:t> </a:t>
            </a:r>
            <a:r>
              <a:rPr lang="en-US" sz="4000" dirty="0"/>
              <a:t>systems</a:t>
            </a:r>
          </a:p>
        </p:txBody>
      </p:sp>
      <p:sp>
        <p:nvSpPr>
          <p:cNvPr id="6" name="TextBox 5">
            <a:extLst>
              <a:ext uri="{FF2B5EF4-FFF2-40B4-BE49-F238E27FC236}">
                <a16:creationId xmlns:a16="http://schemas.microsoft.com/office/drawing/2014/main" id="{103AF398-3EA9-0635-E6D1-5DA298B55CB3}"/>
              </a:ext>
            </a:extLst>
          </p:cNvPr>
          <p:cNvSpPr txBox="1"/>
          <p:nvPr/>
        </p:nvSpPr>
        <p:spPr>
          <a:xfrm>
            <a:off x="-488793" y="1163152"/>
            <a:ext cx="8204826" cy="6555641"/>
          </a:xfrm>
          <a:prstGeom prst="rect">
            <a:avLst/>
          </a:prstGeom>
          <a:noFill/>
        </p:spPr>
        <p:txBody>
          <a:bodyPr wrap="square" rtlCol="0">
            <a:spAutoFit/>
          </a:bodyPr>
          <a:lstStyle/>
          <a:p>
            <a:pPr lvl="1"/>
            <a:endParaRPr lang="en-US" sz="2800" b="1" dirty="0"/>
          </a:p>
          <a:p>
            <a:pPr lvl="2"/>
            <a:r>
              <a:rPr lang="en-US" sz="2800" dirty="0" err="1"/>
              <a:t>Eg.</a:t>
            </a:r>
            <a:r>
              <a:rPr lang="en-US" sz="2800" dirty="0"/>
              <a:t> 1 LLM value alignment</a:t>
            </a:r>
          </a:p>
          <a:p>
            <a:pPr marL="1371600" lvl="2" indent="-457200">
              <a:buFont typeface="Arial" panose="020B0604020202020204" pitchFamily="34" charset="0"/>
              <a:buChar char="•"/>
            </a:pPr>
            <a:r>
              <a:rPr lang="en-US" altLang="zh-CN" sz="2800" dirty="0"/>
              <a:t>Quantifying</a:t>
            </a:r>
            <a:r>
              <a:rPr lang="zh-CN" altLang="en-US" sz="2800" dirty="0"/>
              <a:t> </a:t>
            </a:r>
            <a:r>
              <a:rPr lang="en-US" altLang="zh-CN" sz="2800" dirty="0"/>
              <a:t>general</a:t>
            </a:r>
            <a:r>
              <a:rPr lang="zh-CN" altLang="en-US" sz="2800" dirty="0"/>
              <a:t> </a:t>
            </a:r>
            <a:r>
              <a:rPr lang="en-US" altLang="zh-CN" sz="2800" dirty="0"/>
              <a:t>human</a:t>
            </a:r>
            <a:r>
              <a:rPr lang="zh-CN" altLang="en-US" sz="2800" dirty="0"/>
              <a:t> </a:t>
            </a:r>
            <a:r>
              <a:rPr lang="en-US" altLang="zh-CN" sz="2800" dirty="0"/>
              <a:t>value</a:t>
            </a:r>
          </a:p>
          <a:p>
            <a:pPr marL="1828800" lvl="3" indent="-457200">
              <a:buFont typeface="Arial" panose="020B0604020202020204" pitchFamily="34" charset="0"/>
              <a:buChar char="•"/>
            </a:pPr>
            <a:r>
              <a:rPr lang="en-US" altLang="zh-CN" sz="2800" dirty="0"/>
              <a:t>Controllable</a:t>
            </a:r>
          </a:p>
          <a:p>
            <a:pPr marL="1828800" lvl="3" indent="-457200">
              <a:buFont typeface="Arial" panose="020B0604020202020204" pitchFamily="34" charset="0"/>
              <a:buChar char="•"/>
            </a:pPr>
            <a:r>
              <a:rPr lang="en-US" altLang="zh-CN" sz="2800" dirty="0"/>
              <a:t>Explainable</a:t>
            </a:r>
          </a:p>
          <a:p>
            <a:pPr marL="1828800" lvl="3" indent="-457200">
              <a:buFont typeface="Arial" panose="020B0604020202020204" pitchFamily="34" charset="0"/>
              <a:buChar char="•"/>
            </a:pPr>
            <a:r>
              <a:rPr lang="en-US" altLang="zh-CN" sz="2800" dirty="0"/>
              <a:t>Inclusive</a:t>
            </a:r>
            <a:r>
              <a:rPr lang="zh-CN" altLang="en-US" sz="2800" dirty="0"/>
              <a:t> </a:t>
            </a:r>
            <a:r>
              <a:rPr lang="en-US" altLang="zh-CN" sz="2800" dirty="0"/>
              <a:t>/</a:t>
            </a:r>
            <a:r>
              <a:rPr lang="zh-CN" altLang="en-US" sz="2800" dirty="0"/>
              <a:t> </a:t>
            </a:r>
            <a:r>
              <a:rPr lang="en-US" altLang="zh-CN" sz="2800" dirty="0"/>
              <a:t>Fairness</a:t>
            </a:r>
          </a:p>
          <a:p>
            <a:pPr marL="1828800" lvl="3" indent="-457200">
              <a:buFont typeface="Arial" panose="020B0604020202020204" pitchFamily="34" charset="0"/>
              <a:buChar char="•"/>
            </a:pPr>
            <a:endParaRPr lang="en-US" altLang="zh-CN" sz="2800" dirty="0"/>
          </a:p>
          <a:p>
            <a:pPr marL="1371600" lvl="2" indent="-457200">
              <a:buFont typeface="Arial" panose="020B0604020202020204" pitchFamily="34" charset="0"/>
              <a:buChar char="•"/>
            </a:pPr>
            <a:r>
              <a:rPr lang="en-US" altLang="zh-CN" sz="2800" dirty="0"/>
              <a:t>Quantifying</a:t>
            </a:r>
            <a:r>
              <a:rPr lang="zh-CN" altLang="en-US" sz="2800" dirty="0"/>
              <a:t> </a:t>
            </a:r>
            <a:r>
              <a:rPr lang="en-US" altLang="zh-CN" sz="2800" dirty="0"/>
              <a:t>specific</a:t>
            </a:r>
            <a:r>
              <a:rPr lang="zh-CN" altLang="en-US" sz="2800" dirty="0"/>
              <a:t> </a:t>
            </a:r>
            <a:r>
              <a:rPr lang="en-US" altLang="zh-CN" sz="2800" dirty="0"/>
              <a:t>human</a:t>
            </a:r>
            <a:r>
              <a:rPr lang="zh-CN" altLang="en-US" sz="2800" dirty="0"/>
              <a:t> </a:t>
            </a:r>
            <a:r>
              <a:rPr lang="en-US" altLang="zh-CN" sz="2800" dirty="0"/>
              <a:t>value</a:t>
            </a:r>
            <a:r>
              <a:rPr lang="zh-CN" altLang="en-US" sz="2800" dirty="0"/>
              <a:t> </a:t>
            </a:r>
            <a:endParaRPr lang="en-US" altLang="zh-CN" sz="2800" dirty="0"/>
          </a:p>
          <a:p>
            <a:pPr marL="1828800" lvl="3" indent="-457200">
              <a:buFont typeface="Arial" panose="020B0604020202020204" pitchFamily="34" charset="0"/>
              <a:buChar char="•"/>
            </a:pPr>
            <a:r>
              <a:rPr lang="en-US" altLang="zh-CN" sz="2800" dirty="0"/>
              <a:t>Application</a:t>
            </a:r>
            <a:r>
              <a:rPr lang="zh-CN" altLang="en-US" sz="2800" dirty="0"/>
              <a:t> </a:t>
            </a:r>
            <a:r>
              <a:rPr lang="en-US" altLang="zh-CN" sz="2800" dirty="0"/>
              <a:t>scenarios</a:t>
            </a:r>
          </a:p>
          <a:p>
            <a:pPr marL="1828800" lvl="3" indent="-457200">
              <a:buFont typeface="Arial" panose="020B0604020202020204" pitchFamily="34" charset="0"/>
              <a:buChar char="•"/>
            </a:pPr>
            <a:r>
              <a:rPr lang="en-US" altLang="zh-CN" sz="2800" dirty="0"/>
              <a:t>Vulnerable</a:t>
            </a:r>
            <a:r>
              <a:rPr lang="zh-CN" altLang="en-US" sz="2800" dirty="0"/>
              <a:t> </a:t>
            </a:r>
            <a:r>
              <a:rPr lang="en-US" altLang="zh-CN" sz="2800" dirty="0"/>
              <a:t>groups</a:t>
            </a:r>
          </a:p>
          <a:p>
            <a:pPr marL="1828800" lvl="3" indent="-457200">
              <a:buFont typeface="Arial" panose="020B0604020202020204" pitchFamily="34" charset="0"/>
              <a:buChar char="•"/>
            </a:pPr>
            <a:endParaRPr lang="en-US" altLang="zh-CN" sz="2800" dirty="0"/>
          </a:p>
          <a:p>
            <a:pPr marL="1371600" lvl="2" indent="-457200">
              <a:buFont typeface="Arial" panose="020B0604020202020204" pitchFamily="34" charset="0"/>
              <a:buChar char="•"/>
            </a:pPr>
            <a:r>
              <a:rPr lang="en-US" sz="2800" dirty="0"/>
              <a:t> </a:t>
            </a:r>
            <a:r>
              <a:rPr lang="en-US" altLang="zh-CN" sz="2800" dirty="0"/>
              <a:t>Value</a:t>
            </a:r>
            <a:r>
              <a:rPr lang="zh-CN" altLang="en-US" sz="2800" dirty="0"/>
              <a:t> </a:t>
            </a:r>
            <a:r>
              <a:rPr lang="en-US" altLang="zh-CN" sz="2800" dirty="0"/>
              <a:t>evolution</a:t>
            </a:r>
            <a:endParaRPr lang="en-US" sz="2800" dirty="0"/>
          </a:p>
          <a:p>
            <a:pPr lvl="2"/>
            <a:endParaRPr lang="en-US" sz="2800" dirty="0"/>
          </a:p>
          <a:p>
            <a:pPr marL="742950" lvl="1" indent="-285750">
              <a:buFont typeface="Arial" panose="020B0604020202020204" pitchFamily="34" charset="0"/>
              <a:buChar char="•"/>
            </a:pPr>
            <a:endParaRPr lang="en-US" sz="2800" b="1" dirty="0"/>
          </a:p>
          <a:p>
            <a:pPr lvl="1"/>
            <a:endParaRPr lang="en-US" sz="2800" b="1" dirty="0"/>
          </a:p>
        </p:txBody>
      </p:sp>
      <p:pic>
        <p:nvPicPr>
          <p:cNvPr id="7" name="Picture 6" descr="A close-up of a document&#10;&#10;Description automatically generated">
            <a:extLst>
              <a:ext uri="{FF2B5EF4-FFF2-40B4-BE49-F238E27FC236}">
                <a16:creationId xmlns:a16="http://schemas.microsoft.com/office/drawing/2014/main" id="{E133B56F-146B-4E21-4E23-9F54CE4D6BAE}"/>
              </a:ext>
            </a:extLst>
          </p:cNvPr>
          <p:cNvPicPr>
            <a:picLocks noChangeAspect="1"/>
          </p:cNvPicPr>
          <p:nvPr/>
        </p:nvPicPr>
        <p:blipFill>
          <a:blip r:embed="rId3"/>
          <a:stretch>
            <a:fillRect/>
          </a:stretch>
        </p:blipFill>
        <p:spPr>
          <a:xfrm>
            <a:off x="6531916" y="1438724"/>
            <a:ext cx="4817655" cy="4841310"/>
          </a:xfrm>
          <a:prstGeom prst="rect">
            <a:avLst/>
          </a:prstGeom>
        </p:spPr>
      </p:pic>
    </p:spTree>
    <p:extLst>
      <p:ext uri="{BB962C8B-B14F-4D97-AF65-F5344CB8AC3E}">
        <p14:creationId xmlns:p14="http://schemas.microsoft.com/office/powerpoint/2010/main" val="120965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49F2F-9963-F297-D325-AAE5F0E0F37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2769B2-0A41-596A-51D0-945935AD3F48}"/>
              </a:ext>
            </a:extLst>
          </p:cNvPr>
          <p:cNvSpPr txBox="1"/>
          <p:nvPr/>
        </p:nvSpPr>
        <p:spPr>
          <a:xfrm>
            <a:off x="150312" y="-78275"/>
            <a:ext cx="11398685" cy="1323439"/>
          </a:xfrm>
          <a:prstGeom prst="rect">
            <a:avLst/>
          </a:prstGeom>
          <a:noFill/>
        </p:spPr>
        <p:txBody>
          <a:bodyPr wrap="square" rtlCol="0">
            <a:spAutoFit/>
          </a:bodyPr>
          <a:lstStyle/>
          <a:p>
            <a:r>
              <a:rPr lang="en-US" sz="4000" dirty="0"/>
              <a:t>The Angle of our course</a:t>
            </a:r>
            <a:r>
              <a:rPr lang="zh-CN" altLang="en-US" sz="4000" dirty="0"/>
              <a:t> </a:t>
            </a:r>
            <a:r>
              <a:rPr lang="en-US" altLang="zh-CN" sz="4000" dirty="0"/>
              <a:t>-</a:t>
            </a:r>
            <a:r>
              <a:rPr lang="zh-CN" altLang="en-US" sz="4000" dirty="0"/>
              <a:t> </a:t>
            </a:r>
            <a:r>
              <a:rPr lang="en-US" altLang="zh-CN" sz="4000" dirty="0"/>
              <a:t>S</a:t>
            </a:r>
            <a:r>
              <a:rPr lang="en-US" sz="4000" dirty="0"/>
              <a:t>tudying LLM</a:t>
            </a:r>
            <a:r>
              <a:rPr lang="en-US" altLang="zh-CN" sz="4000" dirty="0"/>
              <a:t>s</a:t>
            </a:r>
            <a:r>
              <a:rPr lang="en-US" sz="4000" dirty="0"/>
              <a:t> like studying human</a:t>
            </a:r>
            <a:r>
              <a:rPr lang="en-US" altLang="zh-CN" sz="4000" dirty="0"/>
              <a:t>s</a:t>
            </a:r>
            <a:r>
              <a:rPr lang="en-US" sz="4000" dirty="0"/>
              <a:t> </a:t>
            </a:r>
          </a:p>
        </p:txBody>
      </p:sp>
      <p:sp>
        <p:nvSpPr>
          <p:cNvPr id="3" name="TextBox 2">
            <a:extLst>
              <a:ext uri="{FF2B5EF4-FFF2-40B4-BE49-F238E27FC236}">
                <a16:creationId xmlns:a16="http://schemas.microsoft.com/office/drawing/2014/main" id="{DF6D727D-93B6-637F-68D3-148C8569E6DE}"/>
              </a:ext>
            </a:extLst>
          </p:cNvPr>
          <p:cNvSpPr txBox="1"/>
          <p:nvPr/>
        </p:nvSpPr>
        <p:spPr>
          <a:xfrm>
            <a:off x="-714262" y="749793"/>
            <a:ext cx="12363188" cy="3970318"/>
          </a:xfrm>
          <a:prstGeom prst="rect">
            <a:avLst/>
          </a:prstGeom>
          <a:noFill/>
        </p:spPr>
        <p:txBody>
          <a:bodyPr wrap="square" rtlCol="0">
            <a:spAutoFit/>
          </a:bodyPr>
          <a:lstStyle/>
          <a:p>
            <a:pPr lvl="2"/>
            <a:endParaRPr lang="en-US" sz="2800" dirty="0"/>
          </a:p>
          <a:p>
            <a:pPr lvl="2"/>
            <a:r>
              <a:rPr lang="en-US" altLang="zh-CN" sz="2800" dirty="0" err="1"/>
              <a:t>Eg.</a:t>
            </a:r>
            <a:r>
              <a:rPr lang="zh-CN" altLang="en-US" sz="2800" dirty="0"/>
              <a:t> </a:t>
            </a:r>
            <a:r>
              <a:rPr lang="en-US" altLang="zh-CN" sz="2800" dirty="0"/>
              <a:t>1</a:t>
            </a:r>
            <a:r>
              <a:rPr lang="zh-CN" altLang="en-US" sz="2800" dirty="0"/>
              <a:t> </a:t>
            </a:r>
            <a:r>
              <a:rPr lang="en-US" altLang="zh-CN" sz="2800" dirty="0"/>
              <a:t>Evaluate</a:t>
            </a:r>
            <a:r>
              <a:rPr lang="zh-CN" altLang="en-US" sz="2800" dirty="0"/>
              <a:t> </a:t>
            </a:r>
            <a:r>
              <a:rPr lang="en-US" altLang="zh-CN" sz="2800" dirty="0"/>
              <a:t>how</a:t>
            </a:r>
            <a:r>
              <a:rPr lang="zh-CN" altLang="en-US" sz="2800" dirty="0"/>
              <a:t> </a:t>
            </a:r>
            <a:r>
              <a:rPr lang="en-US" altLang="zh-CN" sz="2800" dirty="0"/>
              <a:t>LLM</a:t>
            </a:r>
            <a:r>
              <a:rPr lang="zh-CN" altLang="en-US" sz="2800" dirty="0"/>
              <a:t> </a:t>
            </a:r>
            <a:r>
              <a:rPr lang="en-US" altLang="zh-CN" sz="2800" dirty="0"/>
              <a:t>review</a:t>
            </a:r>
            <a:r>
              <a:rPr lang="zh-CN" altLang="en-US" sz="2800" dirty="0"/>
              <a:t> </a:t>
            </a:r>
            <a:r>
              <a:rPr lang="en-US" altLang="zh-CN" sz="2800" dirty="0"/>
              <a:t>papers</a:t>
            </a:r>
            <a:r>
              <a:rPr lang="zh-CN" altLang="en-US" sz="2800" dirty="0"/>
              <a:t> </a:t>
            </a:r>
            <a:r>
              <a:rPr lang="en-US" altLang="zh-CN" sz="2800" dirty="0"/>
              <a:t>compared</a:t>
            </a:r>
            <a:r>
              <a:rPr lang="zh-CN" altLang="en-US" sz="2800" dirty="0"/>
              <a:t> </a:t>
            </a:r>
            <a:r>
              <a:rPr lang="en-US" altLang="zh-CN" sz="2800" dirty="0"/>
              <a:t>with</a:t>
            </a:r>
            <a:r>
              <a:rPr lang="zh-CN" altLang="en-US" sz="2800" dirty="0"/>
              <a:t> </a:t>
            </a:r>
            <a:r>
              <a:rPr lang="en-US" altLang="zh-CN" sz="2800" dirty="0"/>
              <a:t>human</a:t>
            </a:r>
            <a:r>
              <a:rPr lang="zh-CN" altLang="en-US" sz="2800" dirty="0"/>
              <a:t> </a:t>
            </a:r>
            <a:r>
              <a:rPr lang="en-US" altLang="zh-CN" sz="2800" dirty="0"/>
              <a:t>reviewers</a:t>
            </a:r>
          </a:p>
          <a:p>
            <a:pPr lvl="2"/>
            <a:endParaRPr lang="en-US" sz="2800" dirty="0"/>
          </a:p>
          <a:p>
            <a:pPr lvl="2"/>
            <a:endParaRPr lang="en-US" sz="2800" dirty="0"/>
          </a:p>
          <a:p>
            <a:pPr lvl="2"/>
            <a:endParaRPr lang="en-US" altLang="zh-CN" sz="2800" dirty="0"/>
          </a:p>
          <a:p>
            <a:pPr marL="1371600" lvl="2" indent="-457200">
              <a:buFont typeface="Arial" panose="020B0604020202020204" pitchFamily="34" charset="0"/>
              <a:buChar char="•"/>
            </a:pPr>
            <a:endParaRPr lang="en-US" sz="2800" dirty="0"/>
          </a:p>
          <a:p>
            <a:pPr lvl="2"/>
            <a:endParaRPr lang="en-US" sz="2800" dirty="0"/>
          </a:p>
          <a:p>
            <a:pPr marL="742950" lvl="1" indent="-285750">
              <a:buFont typeface="Arial" panose="020B0604020202020204" pitchFamily="34" charset="0"/>
              <a:buChar char="•"/>
            </a:pPr>
            <a:endParaRPr lang="en-US" sz="2800" b="1" dirty="0"/>
          </a:p>
          <a:p>
            <a:pPr lvl="1"/>
            <a:endParaRPr lang="en-US" sz="2800" b="1" dirty="0"/>
          </a:p>
        </p:txBody>
      </p:sp>
      <p:pic>
        <p:nvPicPr>
          <p:cNvPr id="4" name="Picture 3" descr="A screenshot of a document&#10;&#10;Description automatically generated">
            <a:extLst>
              <a:ext uri="{FF2B5EF4-FFF2-40B4-BE49-F238E27FC236}">
                <a16:creationId xmlns:a16="http://schemas.microsoft.com/office/drawing/2014/main" id="{285EDBCD-B42B-44F8-B5C8-BCE770A910F9}"/>
              </a:ext>
            </a:extLst>
          </p:cNvPr>
          <p:cNvPicPr>
            <a:picLocks noChangeAspect="1"/>
          </p:cNvPicPr>
          <p:nvPr/>
        </p:nvPicPr>
        <p:blipFill>
          <a:blip r:embed="rId3"/>
          <a:stretch>
            <a:fillRect/>
          </a:stretch>
        </p:blipFill>
        <p:spPr>
          <a:xfrm>
            <a:off x="284880" y="1678432"/>
            <a:ext cx="10486040" cy="4876008"/>
          </a:xfrm>
          <a:prstGeom prst="rect">
            <a:avLst/>
          </a:prstGeom>
        </p:spPr>
      </p:pic>
      <p:sp>
        <p:nvSpPr>
          <p:cNvPr id="5" name="TextBox 4">
            <a:extLst>
              <a:ext uri="{FF2B5EF4-FFF2-40B4-BE49-F238E27FC236}">
                <a16:creationId xmlns:a16="http://schemas.microsoft.com/office/drawing/2014/main" id="{E08CC015-6EB5-6727-4BC1-305E7B4962F2}"/>
              </a:ext>
            </a:extLst>
          </p:cNvPr>
          <p:cNvSpPr txBox="1"/>
          <p:nvPr/>
        </p:nvSpPr>
        <p:spPr>
          <a:xfrm>
            <a:off x="653143" y="6488668"/>
            <a:ext cx="5869877" cy="369332"/>
          </a:xfrm>
          <a:prstGeom prst="rect">
            <a:avLst/>
          </a:prstGeom>
          <a:noFill/>
        </p:spPr>
        <p:txBody>
          <a:bodyPr wrap="none" rtlCol="0">
            <a:spAutoFit/>
          </a:bodyPr>
          <a:lstStyle/>
          <a:p>
            <a:r>
              <a:rPr lang="en-US" altLang="zh-CN" dirty="0"/>
              <a:t>Source:</a:t>
            </a:r>
            <a:r>
              <a:rPr lang="zh-CN" altLang="en-US" dirty="0"/>
              <a:t> </a:t>
            </a:r>
            <a:r>
              <a:rPr lang="en-US" altLang="zh-CN" dirty="0"/>
              <a:t>https://</a:t>
            </a:r>
            <a:r>
              <a:rPr lang="en-US" altLang="zh-CN" dirty="0" err="1"/>
              <a:t>ai.nejm.org</a:t>
            </a:r>
            <a:r>
              <a:rPr lang="en-US" altLang="zh-CN" dirty="0"/>
              <a:t>/</a:t>
            </a:r>
            <a:r>
              <a:rPr lang="en-US" altLang="zh-CN" dirty="0" err="1"/>
              <a:t>doi</a:t>
            </a:r>
            <a:r>
              <a:rPr lang="en-US" altLang="zh-CN" dirty="0"/>
              <a:t>/full/10.1056/AIoa2400196</a:t>
            </a:r>
            <a:endParaRPr lang="en-US" dirty="0"/>
          </a:p>
        </p:txBody>
      </p:sp>
    </p:spTree>
    <p:extLst>
      <p:ext uri="{BB962C8B-B14F-4D97-AF65-F5344CB8AC3E}">
        <p14:creationId xmlns:p14="http://schemas.microsoft.com/office/powerpoint/2010/main" val="52925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76E65-99BD-DD6B-C632-22F42ED397D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8670905-5A01-6283-0BD8-7468902729CD}"/>
              </a:ext>
            </a:extLst>
          </p:cNvPr>
          <p:cNvSpPr txBox="1"/>
          <p:nvPr/>
        </p:nvSpPr>
        <p:spPr>
          <a:xfrm>
            <a:off x="0" y="0"/>
            <a:ext cx="12437636" cy="1569660"/>
          </a:xfrm>
          <a:prstGeom prst="rect">
            <a:avLst/>
          </a:prstGeom>
          <a:noFill/>
        </p:spPr>
        <p:txBody>
          <a:bodyPr wrap="none" rtlCol="0">
            <a:spAutoFit/>
          </a:bodyPr>
          <a:lstStyle/>
          <a:p>
            <a:r>
              <a:rPr lang="en-US" sz="3200" dirty="0">
                <a:solidFill>
                  <a:schemeClr val="tx1">
                    <a:lumMod val="75000"/>
                    <a:lumOff val="25000"/>
                  </a:schemeClr>
                </a:solidFill>
                <a:latin typeface="Arial" panose="020B0604020202020204" pitchFamily="34" charset="0"/>
                <a:cs typeface="Arial" panose="020B0604020202020204" pitchFamily="34" charset="0"/>
              </a:rPr>
              <a:t>GPT-4 Feedback Emphasizes Certain Aspects more than Humans </a:t>
            </a:r>
          </a:p>
          <a:p>
            <a:r>
              <a:rPr lang="en-US" sz="3200" dirty="0">
                <a:solidFill>
                  <a:schemeClr val="tx1">
                    <a:lumMod val="75000"/>
                    <a:lumOff val="25000"/>
                  </a:schemeClr>
                </a:solidFill>
                <a:latin typeface="Arial" panose="020B0604020202020204" pitchFamily="34" charset="0"/>
                <a:cs typeface="Arial" panose="020B0604020202020204" pitchFamily="34" charset="0"/>
              </a:rPr>
              <a:t> </a:t>
            </a:r>
          </a:p>
          <a:p>
            <a:endParaRPr lang="en-US" sz="3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46A05B-113B-62B0-E2D3-6FE09765137A}"/>
              </a:ext>
            </a:extLst>
          </p:cNvPr>
          <p:cNvSpPr txBox="1"/>
          <p:nvPr/>
        </p:nvSpPr>
        <p:spPr>
          <a:xfrm>
            <a:off x="4553466" y="2615667"/>
            <a:ext cx="8249138" cy="2185214"/>
          </a:xfrm>
          <a:prstGeom prst="rect">
            <a:avLst/>
          </a:prstGeom>
          <a:noFill/>
        </p:spPr>
        <p:txBody>
          <a:bodyPr wrap="square" rtlCol="0">
            <a:spAutoFit/>
          </a:bodyPr>
          <a:lstStyle/>
          <a:p>
            <a:pPr marL="285750" indent="-285750">
              <a:buFont typeface="Arial" panose="020B0604020202020204" pitchFamily="34" charset="0"/>
              <a:buChar char="•"/>
            </a:pPr>
            <a:r>
              <a:rPr lang="en-US" sz="2700" dirty="0"/>
              <a:t>LLM comments on implications 7.27x more</a:t>
            </a:r>
          </a:p>
          <a:p>
            <a:endParaRPr lang="en-US" sz="2700" dirty="0"/>
          </a:p>
          <a:p>
            <a:pPr marL="285750" indent="-285750">
              <a:buFont typeface="Arial" panose="020B0604020202020204" pitchFamily="34" charset="0"/>
              <a:buChar char="•"/>
            </a:pPr>
            <a:r>
              <a:rPr lang="en-US" sz="2700" dirty="0"/>
              <a:t>LLM comments on novelty 10.69x less</a:t>
            </a:r>
          </a:p>
          <a:p>
            <a:endParaRPr lang="en-US" sz="2700" dirty="0"/>
          </a:p>
          <a:p>
            <a:endParaRPr lang="en-US" sz="2800" dirty="0"/>
          </a:p>
        </p:txBody>
      </p:sp>
      <p:pic>
        <p:nvPicPr>
          <p:cNvPr id="3" name="Picture 2" descr="A chart with purple dots&#10;&#10;Description automatically generated">
            <a:extLst>
              <a:ext uri="{FF2B5EF4-FFF2-40B4-BE49-F238E27FC236}">
                <a16:creationId xmlns:a16="http://schemas.microsoft.com/office/drawing/2014/main" id="{B6895F4D-833B-4E1E-430F-DCFC970B893A}"/>
              </a:ext>
            </a:extLst>
          </p:cNvPr>
          <p:cNvPicPr>
            <a:picLocks noChangeAspect="1"/>
          </p:cNvPicPr>
          <p:nvPr/>
        </p:nvPicPr>
        <p:blipFill>
          <a:blip r:embed="rId2"/>
          <a:stretch>
            <a:fillRect/>
          </a:stretch>
        </p:blipFill>
        <p:spPr>
          <a:xfrm>
            <a:off x="0" y="558549"/>
            <a:ext cx="4408768" cy="6299451"/>
          </a:xfrm>
          <a:prstGeom prst="rect">
            <a:avLst/>
          </a:prstGeom>
        </p:spPr>
      </p:pic>
      <p:sp>
        <p:nvSpPr>
          <p:cNvPr id="5" name="TextBox 4">
            <a:extLst>
              <a:ext uri="{FF2B5EF4-FFF2-40B4-BE49-F238E27FC236}">
                <a16:creationId xmlns:a16="http://schemas.microsoft.com/office/drawing/2014/main" id="{9EFC779C-F651-BE74-C702-B93131B62350}"/>
              </a:ext>
            </a:extLst>
          </p:cNvPr>
          <p:cNvSpPr txBox="1"/>
          <p:nvPr/>
        </p:nvSpPr>
        <p:spPr>
          <a:xfrm>
            <a:off x="5079671" y="6488668"/>
            <a:ext cx="6477988" cy="369332"/>
          </a:xfrm>
          <a:prstGeom prst="rect">
            <a:avLst/>
          </a:prstGeom>
          <a:noFill/>
        </p:spPr>
        <p:txBody>
          <a:bodyPr wrap="square">
            <a:spAutoFit/>
          </a:bodyPr>
          <a:lstStyle/>
          <a:p>
            <a:r>
              <a:rPr lang="en-US" altLang="zh-CN" dirty="0"/>
              <a:t>Source:</a:t>
            </a:r>
            <a:r>
              <a:rPr lang="zh-CN" altLang="en-US" dirty="0"/>
              <a:t> </a:t>
            </a:r>
            <a:r>
              <a:rPr lang="en-US" dirty="0"/>
              <a:t>https://</a:t>
            </a:r>
            <a:r>
              <a:rPr lang="en-US" dirty="0" err="1"/>
              <a:t>ai.nejm.org</a:t>
            </a:r>
            <a:r>
              <a:rPr lang="en-US" dirty="0"/>
              <a:t>/</a:t>
            </a:r>
            <a:r>
              <a:rPr lang="en-US" dirty="0" err="1"/>
              <a:t>doi</a:t>
            </a:r>
            <a:r>
              <a:rPr lang="en-US" dirty="0"/>
              <a:t>/full/10.1056/AIoa2400196</a:t>
            </a:r>
          </a:p>
        </p:txBody>
      </p:sp>
    </p:spTree>
    <p:extLst>
      <p:ext uri="{BB962C8B-B14F-4D97-AF65-F5344CB8AC3E}">
        <p14:creationId xmlns:p14="http://schemas.microsoft.com/office/powerpoint/2010/main" val="11748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7380-5B8B-27BC-40C8-E4F8866B0C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2770E4-439C-DDBD-EAF5-21FD2E1768C3}"/>
              </a:ext>
            </a:extLst>
          </p:cNvPr>
          <p:cNvSpPr txBox="1"/>
          <p:nvPr/>
        </p:nvSpPr>
        <p:spPr>
          <a:xfrm>
            <a:off x="350728" y="291313"/>
            <a:ext cx="10647124" cy="1938992"/>
          </a:xfrm>
          <a:prstGeom prst="rect">
            <a:avLst/>
          </a:prstGeom>
          <a:noFill/>
        </p:spPr>
        <p:txBody>
          <a:bodyPr wrap="square" rtlCol="0">
            <a:spAutoFit/>
          </a:bodyPr>
          <a:lstStyle/>
          <a:p>
            <a:r>
              <a:rPr lang="en-US" sz="4000" dirty="0"/>
              <a:t>The Angle of our course</a:t>
            </a:r>
            <a:r>
              <a:rPr lang="zh-CN" altLang="en-US" sz="4000" dirty="0"/>
              <a:t> </a:t>
            </a:r>
            <a:r>
              <a:rPr lang="en-US" altLang="zh-CN" sz="4000" dirty="0"/>
              <a:t>-</a:t>
            </a:r>
            <a:r>
              <a:rPr lang="zh-CN" altLang="en-US" sz="4000" dirty="0"/>
              <a:t> </a:t>
            </a:r>
            <a:r>
              <a:rPr lang="en-US" altLang="zh-CN" sz="4000" dirty="0"/>
              <a:t>S</a:t>
            </a:r>
            <a:r>
              <a:rPr lang="en-US" sz="4000" dirty="0"/>
              <a:t>tudying LLM</a:t>
            </a:r>
            <a:r>
              <a:rPr lang="en-US" altLang="zh-CN" sz="4000" dirty="0"/>
              <a:t>s</a:t>
            </a:r>
            <a:r>
              <a:rPr lang="en-US" sz="4000" dirty="0"/>
              <a:t> like studying human</a:t>
            </a:r>
            <a:r>
              <a:rPr lang="en-US" altLang="zh-CN" sz="4000" dirty="0"/>
              <a:t>s</a:t>
            </a:r>
            <a:r>
              <a:rPr lang="en-US" sz="4000" dirty="0"/>
              <a:t> </a:t>
            </a:r>
          </a:p>
          <a:p>
            <a:endParaRPr lang="en-US" sz="4000" dirty="0"/>
          </a:p>
        </p:txBody>
      </p:sp>
      <p:sp>
        <p:nvSpPr>
          <p:cNvPr id="3" name="TextBox 2">
            <a:extLst>
              <a:ext uri="{FF2B5EF4-FFF2-40B4-BE49-F238E27FC236}">
                <a16:creationId xmlns:a16="http://schemas.microsoft.com/office/drawing/2014/main" id="{2FAC4049-E725-A6F9-73DE-7FCE4183CAC1}"/>
              </a:ext>
            </a:extLst>
          </p:cNvPr>
          <p:cNvSpPr txBox="1"/>
          <p:nvPr/>
        </p:nvSpPr>
        <p:spPr>
          <a:xfrm>
            <a:off x="-382367" y="1299183"/>
            <a:ext cx="5618248" cy="4832092"/>
          </a:xfrm>
          <a:prstGeom prst="rect">
            <a:avLst/>
          </a:prstGeom>
          <a:noFill/>
        </p:spPr>
        <p:txBody>
          <a:bodyPr wrap="square" rtlCol="0">
            <a:spAutoFit/>
          </a:bodyPr>
          <a:lstStyle/>
          <a:p>
            <a:pPr lvl="1"/>
            <a:endParaRPr lang="en-US" sz="2800" b="1" dirty="0"/>
          </a:p>
          <a:p>
            <a:pPr lvl="2"/>
            <a:endParaRPr lang="en-US" sz="2800" dirty="0"/>
          </a:p>
          <a:p>
            <a:pPr lvl="2"/>
            <a:r>
              <a:rPr lang="en-US" sz="2800" dirty="0" err="1"/>
              <a:t>Eg.</a:t>
            </a:r>
            <a:r>
              <a:rPr lang="en-US" sz="2800" dirty="0"/>
              <a:t> 2 </a:t>
            </a:r>
            <a:r>
              <a:rPr lang="en-US" altLang="zh-CN" sz="2800" dirty="0"/>
              <a:t>Measure</a:t>
            </a:r>
            <a:r>
              <a:rPr lang="zh-CN" altLang="en-US" sz="2800" dirty="0"/>
              <a:t> </a:t>
            </a:r>
            <a:r>
              <a:rPr lang="en-US" altLang="zh-CN" sz="2800" dirty="0"/>
              <a:t>the</a:t>
            </a:r>
            <a:r>
              <a:rPr lang="zh-CN" altLang="en-US" sz="2800" dirty="0"/>
              <a:t> </a:t>
            </a:r>
            <a:r>
              <a:rPr lang="en-US" altLang="zh-CN" sz="2800" b="1" dirty="0"/>
              <a:t>social</a:t>
            </a:r>
            <a:r>
              <a:rPr lang="zh-CN" altLang="en-US" sz="2800" b="1" dirty="0"/>
              <a:t> </a:t>
            </a:r>
            <a:r>
              <a:rPr lang="en-US" altLang="zh-CN" sz="2800" b="1" dirty="0"/>
              <a:t>inefficiency</a:t>
            </a:r>
            <a:r>
              <a:rPr lang="zh-CN" altLang="en-US" sz="2800" b="1" dirty="0"/>
              <a:t> </a:t>
            </a:r>
            <a:r>
              <a:rPr lang="en-US" altLang="zh-CN" sz="2800" dirty="0"/>
              <a:t>of</a:t>
            </a:r>
            <a:r>
              <a:rPr lang="zh-CN" altLang="en-US" sz="2800" dirty="0"/>
              <a:t> </a:t>
            </a:r>
            <a:r>
              <a:rPr lang="en-US" altLang="zh-CN" sz="2800" dirty="0"/>
              <a:t>LLM</a:t>
            </a:r>
            <a:r>
              <a:rPr lang="zh-CN" altLang="en-US" sz="2800" dirty="0"/>
              <a:t> </a:t>
            </a:r>
            <a:r>
              <a:rPr lang="en-US" altLang="zh-CN" sz="2800" dirty="0"/>
              <a:t>multi-agent</a:t>
            </a:r>
            <a:r>
              <a:rPr lang="zh-CN" altLang="en-US" sz="2800" dirty="0"/>
              <a:t> </a:t>
            </a:r>
            <a:r>
              <a:rPr lang="en-US" altLang="zh-CN" sz="2800" dirty="0"/>
              <a:t>systems</a:t>
            </a:r>
          </a:p>
          <a:p>
            <a:pPr lvl="2"/>
            <a:endParaRPr lang="en-US" altLang="zh-CN" sz="2800" dirty="0"/>
          </a:p>
          <a:p>
            <a:pPr lvl="2"/>
            <a:endParaRPr lang="en-US" altLang="zh-CN" sz="2800" dirty="0">
              <a:highlight>
                <a:srgbClr val="FFFF00"/>
              </a:highlight>
            </a:endParaRPr>
          </a:p>
          <a:p>
            <a:pPr marL="1371600" lvl="2" indent="-457200">
              <a:buFont typeface="Arial" panose="020B0604020202020204" pitchFamily="34" charset="0"/>
              <a:buChar char="•"/>
            </a:pPr>
            <a:endParaRPr lang="en-US" sz="2800" dirty="0"/>
          </a:p>
          <a:p>
            <a:pPr lvl="2"/>
            <a:endParaRPr lang="en-US" sz="2800" dirty="0"/>
          </a:p>
          <a:p>
            <a:pPr marL="742950" lvl="1" indent="-285750">
              <a:buFont typeface="Arial" panose="020B0604020202020204" pitchFamily="34" charset="0"/>
              <a:buChar char="•"/>
            </a:pPr>
            <a:endParaRPr lang="en-US" sz="2800" b="1" dirty="0"/>
          </a:p>
          <a:p>
            <a:pPr lvl="1"/>
            <a:endParaRPr lang="en-US" sz="2800" b="1" dirty="0"/>
          </a:p>
        </p:txBody>
      </p:sp>
      <p:pic>
        <p:nvPicPr>
          <p:cNvPr id="5" name="Picture 4" descr="A diagram of a clean up&#10;&#10;Description automatically generated">
            <a:extLst>
              <a:ext uri="{FF2B5EF4-FFF2-40B4-BE49-F238E27FC236}">
                <a16:creationId xmlns:a16="http://schemas.microsoft.com/office/drawing/2014/main" id="{06A57434-9079-EF82-507F-B5A897AA18DC}"/>
              </a:ext>
            </a:extLst>
          </p:cNvPr>
          <p:cNvPicPr>
            <a:picLocks noChangeAspect="1"/>
          </p:cNvPicPr>
          <p:nvPr/>
        </p:nvPicPr>
        <p:blipFill>
          <a:blip r:embed="rId3"/>
          <a:stretch>
            <a:fillRect/>
          </a:stretch>
        </p:blipFill>
        <p:spPr>
          <a:xfrm>
            <a:off x="5235881" y="953419"/>
            <a:ext cx="6334983" cy="5904581"/>
          </a:xfrm>
          <a:prstGeom prst="rect">
            <a:avLst/>
          </a:prstGeom>
        </p:spPr>
      </p:pic>
      <p:sp>
        <p:nvSpPr>
          <p:cNvPr id="4" name="TextBox 3">
            <a:extLst>
              <a:ext uri="{FF2B5EF4-FFF2-40B4-BE49-F238E27FC236}">
                <a16:creationId xmlns:a16="http://schemas.microsoft.com/office/drawing/2014/main" id="{BA8A59A7-A969-9A1A-88F2-1F81990D3F4A}"/>
              </a:ext>
            </a:extLst>
          </p:cNvPr>
          <p:cNvSpPr txBox="1"/>
          <p:nvPr/>
        </p:nvSpPr>
        <p:spPr>
          <a:xfrm>
            <a:off x="485776" y="6382021"/>
            <a:ext cx="4225387" cy="369332"/>
          </a:xfrm>
          <a:prstGeom prst="rect">
            <a:avLst/>
          </a:prstGeom>
          <a:noFill/>
        </p:spPr>
        <p:txBody>
          <a:bodyPr wrap="none" rtlCol="0">
            <a:spAutoFit/>
          </a:bodyPr>
          <a:lstStyle/>
          <a:p>
            <a:r>
              <a:rPr lang="en-US" altLang="zh-CN" dirty="0"/>
              <a:t>Source:</a:t>
            </a:r>
            <a:r>
              <a:rPr lang="zh-CN" altLang="en-US" dirty="0"/>
              <a:t> </a:t>
            </a:r>
            <a:r>
              <a:rPr lang="en-US" altLang="zh-CN" dirty="0"/>
              <a:t>https://</a:t>
            </a:r>
            <a:r>
              <a:rPr lang="en-US" altLang="zh-CN" dirty="0" err="1"/>
              <a:t>arxiv.org</a:t>
            </a:r>
            <a:r>
              <a:rPr lang="en-US" altLang="zh-CN" dirty="0"/>
              <a:t>/abs/2004.07625</a:t>
            </a:r>
            <a:endParaRPr lang="en-US" dirty="0"/>
          </a:p>
        </p:txBody>
      </p:sp>
    </p:spTree>
    <p:extLst>
      <p:ext uri="{BB962C8B-B14F-4D97-AF65-F5344CB8AC3E}">
        <p14:creationId xmlns:p14="http://schemas.microsoft.com/office/powerpoint/2010/main" val="161987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0D154-7FC6-A566-2E36-D5BD19F64B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2A6620-909D-6E77-80AB-D2FB5AAB8FBE}"/>
              </a:ext>
            </a:extLst>
          </p:cNvPr>
          <p:cNvSpPr txBox="1"/>
          <p:nvPr/>
        </p:nvSpPr>
        <p:spPr>
          <a:xfrm>
            <a:off x="162838" y="115285"/>
            <a:ext cx="11261179" cy="1323439"/>
          </a:xfrm>
          <a:prstGeom prst="rect">
            <a:avLst/>
          </a:prstGeom>
          <a:noFill/>
        </p:spPr>
        <p:txBody>
          <a:bodyPr wrap="square" rtlCol="0">
            <a:spAutoFit/>
          </a:bodyPr>
          <a:lstStyle/>
          <a:p>
            <a:r>
              <a:rPr lang="en-US" sz="4000" dirty="0"/>
              <a:t>The Angle of our course</a:t>
            </a:r>
            <a:r>
              <a:rPr lang="zh-CN" altLang="en-US" sz="4000" dirty="0"/>
              <a:t> </a:t>
            </a:r>
            <a:r>
              <a:rPr lang="en-US" altLang="zh-CN" sz="4000" dirty="0"/>
              <a:t> - Interactions</a:t>
            </a:r>
            <a:r>
              <a:rPr lang="zh-CN" altLang="en-US" sz="4000" dirty="0"/>
              <a:t> </a:t>
            </a:r>
            <a:r>
              <a:rPr lang="en-US" altLang="zh-CN" sz="4000" dirty="0"/>
              <a:t>between</a:t>
            </a:r>
            <a:r>
              <a:rPr lang="zh-CN" altLang="en-US" sz="4000" dirty="0"/>
              <a:t> </a:t>
            </a:r>
            <a:r>
              <a:rPr lang="en-US" altLang="zh-CN" sz="4000" dirty="0"/>
              <a:t>LLM</a:t>
            </a:r>
            <a:r>
              <a:rPr lang="en-US" sz="4000" dirty="0"/>
              <a:t> and </a:t>
            </a:r>
            <a:r>
              <a:rPr lang="en-US" altLang="zh-CN" sz="4000" dirty="0"/>
              <a:t>s</a:t>
            </a:r>
            <a:r>
              <a:rPr lang="en-US" sz="4000" dirty="0"/>
              <a:t>ociety</a:t>
            </a:r>
          </a:p>
        </p:txBody>
      </p:sp>
      <p:sp>
        <p:nvSpPr>
          <p:cNvPr id="6" name="TextBox 5">
            <a:extLst>
              <a:ext uri="{FF2B5EF4-FFF2-40B4-BE49-F238E27FC236}">
                <a16:creationId xmlns:a16="http://schemas.microsoft.com/office/drawing/2014/main" id="{8C001C92-FB19-A3AC-0D86-46F498DC25A9}"/>
              </a:ext>
            </a:extLst>
          </p:cNvPr>
          <p:cNvSpPr txBox="1"/>
          <p:nvPr/>
        </p:nvSpPr>
        <p:spPr>
          <a:xfrm>
            <a:off x="-639107" y="1802891"/>
            <a:ext cx="7077677" cy="5693866"/>
          </a:xfrm>
          <a:prstGeom prst="rect">
            <a:avLst/>
          </a:prstGeom>
          <a:noFill/>
        </p:spPr>
        <p:txBody>
          <a:bodyPr wrap="square" rtlCol="0">
            <a:spAutoFit/>
          </a:bodyPr>
          <a:lstStyle/>
          <a:p>
            <a:pPr lvl="1"/>
            <a:r>
              <a:rPr lang="en-US" sz="2800" b="1" dirty="0"/>
              <a:t>	</a:t>
            </a:r>
            <a:r>
              <a:rPr lang="en-US" sz="2800" dirty="0"/>
              <a:t>Eg.1 Human’s reactions to LLMs</a:t>
            </a:r>
          </a:p>
          <a:p>
            <a:pPr lvl="1"/>
            <a:endParaRPr lang="en-US" sz="2800" b="1" dirty="0"/>
          </a:p>
          <a:p>
            <a:pPr marL="1371600" lvl="2" indent="-457200">
              <a:buFont typeface="Arial" panose="020B0604020202020204" pitchFamily="34" charset="0"/>
              <a:buChar char="•"/>
            </a:pPr>
            <a:r>
              <a:rPr lang="en-US" sz="2800" dirty="0"/>
              <a:t>Trust / Privacy concerns</a:t>
            </a:r>
          </a:p>
          <a:p>
            <a:pPr lvl="2"/>
            <a:endParaRPr lang="en-US" sz="2800" dirty="0"/>
          </a:p>
          <a:p>
            <a:pPr marL="1371600" lvl="2" indent="-457200">
              <a:buFont typeface="Arial" panose="020B0604020202020204" pitchFamily="34" charset="0"/>
              <a:buChar char="•"/>
            </a:pPr>
            <a:r>
              <a:rPr lang="en-US" sz="2800" dirty="0"/>
              <a:t>Rely / Replacement / Resistance / Co-evolution</a:t>
            </a:r>
          </a:p>
          <a:p>
            <a:pPr marL="1371600" lvl="2" indent="-457200">
              <a:buFont typeface="Arial" panose="020B0604020202020204" pitchFamily="34" charset="0"/>
              <a:buChar char="•"/>
            </a:pPr>
            <a:endParaRPr lang="en-US" sz="2800" dirty="0"/>
          </a:p>
          <a:p>
            <a:pPr marL="1371600" lvl="2" indent="-457200">
              <a:buFont typeface="Arial" panose="020B0604020202020204" pitchFamily="34" charset="0"/>
              <a:buChar char="•"/>
            </a:pPr>
            <a:r>
              <a:rPr lang="en-US" sz="2800" dirty="0"/>
              <a:t>Exploitation / Cooperation / Competition</a:t>
            </a:r>
          </a:p>
          <a:p>
            <a:pPr marL="1371600" lvl="2" indent="-457200">
              <a:buFont typeface="Arial" panose="020B0604020202020204" pitchFamily="34" charset="0"/>
              <a:buChar char="•"/>
            </a:pPr>
            <a:endParaRPr lang="en-US" sz="2800" dirty="0"/>
          </a:p>
          <a:p>
            <a:pPr lvl="2"/>
            <a:endParaRPr lang="en-US" sz="2800" dirty="0"/>
          </a:p>
          <a:p>
            <a:pPr marL="742950" lvl="1" indent="-285750">
              <a:buFont typeface="Arial" panose="020B0604020202020204" pitchFamily="34" charset="0"/>
              <a:buChar char="•"/>
            </a:pPr>
            <a:endParaRPr lang="en-US" sz="2800" b="1" dirty="0"/>
          </a:p>
          <a:p>
            <a:pPr lvl="1"/>
            <a:endParaRPr lang="en-US" sz="2800" b="1" dirty="0"/>
          </a:p>
        </p:txBody>
      </p:sp>
      <p:pic>
        <p:nvPicPr>
          <p:cNvPr id="4" name="Picture 3" descr="A collage of a group of people&#10;&#10;Description automatically generated">
            <a:extLst>
              <a:ext uri="{FF2B5EF4-FFF2-40B4-BE49-F238E27FC236}">
                <a16:creationId xmlns:a16="http://schemas.microsoft.com/office/drawing/2014/main" id="{7A95AE35-2F88-2B02-8B1B-A28F141A5821}"/>
              </a:ext>
            </a:extLst>
          </p:cNvPr>
          <p:cNvPicPr>
            <a:picLocks noChangeAspect="1"/>
          </p:cNvPicPr>
          <p:nvPr/>
        </p:nvPicPr>
        <p:blipFill>
          <a:blip r:embed="rId3"/>
          <a:stretch>
            <a:fillRect/>
          </a:stretch>
        </p:blipFill>
        <p:spPr>
          <a:xfrm>
            <a:off x="6438570" y="1802891"/>
            <a:ext cx="5538051" cy="3694752"/>
          </a:xfrm>
          <a:prstGeom prst="rect">
            <a:avLst/>
          </a:prstGeom>
        </p:spPr>
      </p:pic>
    </p:spTree>
    <p:extLst>
      <p:ext uri="{BB962C8B-B14F-4D97-AF65-F5344CB8AC3E}">
        <p14:creationId xmlns:p14="http://schemas.microsoft.com/office/powerpoint/2010/main" val="338256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622EE-7697-1325-F018-F5EDAC5D7D9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A31A5BC-D6B3-16EB-0480-05AD78CC1C97}"/>
              </a:ext>
            </a:extLst>
          </p:cNvPr>
          <p:cNvSpPr/>
          <p:nvPr/>
        </p:nvSpPr>
        <p:spPr>
          <a:xfrm>
            <a:off x="813104" y="2201959"/>
            <a:ext cx="3611325" cy="2015063"/>
          </a:xfrm>
          <a:prstGeom prst="rect">
            <a:avLst/>
          </a:prstGeom>
          <a:noFill/>
          <a:ln w="38100">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61919C-0FA7-1FB0-034E-F90CC8473601}"/>
              </a:ext>
            </a:extLst>
          </p:cNvPr>
          <p:cNvSpPr txBox="1"/>
          <p:nvPr/>
        </p:nvSpPr>
        <p:spPr>
          <a:xfrm>
            <a:off x="134263" y="0"/>
            <a:ext cx="11261179" cy="1323439"/>
          </a:xfrm>
          <a:prstGeom prst="rect">
            <a:avLst/>
          </a:prstGeom>
          <a:noFill/>
        </p:spPr>
        <p:txBody>
          <a:bodyPr wrap="square" rtlCol="0">
            <a:spAutoFit/>
          </a:bodyPr>
          <a:lstStyle/>
          <a:p>
            <a:r>
              <a:rPr lang="en-US" sz="4000" dirty="0"/>
              <a:t>The Angle of our course</a:t>
            </a:r>
            <a:r>
              <a:rPr lang="zh-CN" altLang="en-US" sz="4000" dirty="0"/>
              <a:t> </a:t>
            </a:r>
            <a:r>
              <a:rPr lang="en-US" altLang="zh-CN" sz="4000" dirty="0"/>
              <a:t> - Interactions</a:t>
            </a:r>
            <a:r>
              <a:rPr lang="zh-CN" altLang="en-US" sz="4000" dirty="0"/>
              <a:t> </a:t>
            </a:r>
            <a:r>
              <a:rPr lang="en-US" altLang="zh-CN" sz="4000" dirty="0"/>
              <a:t>between</a:t>
            </a:r>
            <a:r>
              <a:rPr lang="zh-CN" altLang="en-US" sz="4000" dirty="0"/>
              <a:t> </a:t>
            </a:r>
            <a:r>
              <a:rPr lang="en-US" altLang="zh-CN" sz="4000" dirty="0"/>
              <a:t>LLM</a:t>
            </a:r>
            <a:r>
              <a:rPr lang="en-US" sz="4000" dirty="0"/>
              <a:t> and </a:t>
            </a:r>
            <a:r>
              <a:rPr lang="en-US" altLang="zh-CN" sz="4000" dirty="0"/>
              <a:t>s</a:t>
            </a:r>
            <a:r>
              <a:rPr lang="en-US" sz="4000" dirty="0"/>
              <a:t>ociety</a:t>
            </a:r>
          </a:p>
        </p:txBody>
      </p:sp>
      <p:sp>
        <p:nvSpPr>
          <p:cNvPr id="6" name="TextBox 5">
            <a:extLst>
              <a:ext uri="{FF2B5EF4-FFF2-40B4-BE49-F238E27FC236}">
                <a16:creationId xmlns:a16="http://schemas.microsoft.com/office/drawing/2014/main" id="{2B955B60-D2BF-640D-2616-52D31E66E50E}"/>
              </a:ext>
            </a:extLst>
          </p:cNvPr>
          <p:cNvSpPr txBox="1"/>
          <p:nvPr/>
        </p:nvSpPr>
        <p:spPr>
          <a:xfrm>
            <a:off x="-726985" y="1323439"/>
            <a:ext cx="9056597" cy="2246769"/>
          </a:xfrm>
          <a:prstGeom prst="rect">
            <a:avLst/>
          </a:prstGeom>
          <a:noFill/>
        </p:spPr>
        <p:txBody>
          <a:bodyPr wrap="square" rtlCol="0">
            <a:spAutoFit/>
          </a:bodyPr>
          <a:lstStyle/>
          <a:p>
            <a:pPr lvl="1"/>
            <a:r>
              <a:rPr lang="en-US" sz="2800" b="1" dirty="0"/>
              <a:t>	</a:t>
            </a:r>
            <a:r>
              <a:rPr lang="en-US" sz="2800" dirty="0"/>
              <a:t>Eg.</a:t>
            </a:r>
            <a:r>
              <a:rPr lang="en-US" altLang="zh-CN" sz="2800" dirty="0"/>
              <a:t>2</a:t>
            </a:r>
            <a:r>
              <a:rPr lang="en-US" sz="2800" dirty="0"/>
              <a:t> User privacy, data externality and pricing</a:t>
            </a:r>
          </a:p>
          <a:p>
            <a:pPr marL="1371600" lvl="2" indent="-457200">
              <a:buFont typeface="Arial" panose="020B0604020202020204" pitchFamily="34" charset="0"/>
              <a:buChar char="•"/>
            </a:pPr>
            <a:endParaRPr lang="en-US" sz="2800" dirty="0"/>
          </a:p>
          <a:p>
            <a:pPr lvl="2"/>
            <a:endParaRPr lang="en-US" sz="2800" dirty="0"/>
          </a:p>
          <a:p>
            <a:pPr marL="742950" lvl="1" indent="-285750">
              <a:buFont typeface="Arial" panose="020B0604020202020204" pitchFamily="34" charset="0"/>
              <a:buChar char="•"/>
            </a:pPr>
            <a:endParaRPr lang="en-US" sz="2800" b="1" dirty="0"/>
          </a:p>
          <a:p>
            <a:pPr lvl="1"/>
            <a:endParaRPr lang="en-US" sz="2800" b="1" dirty="0"/>
          </a:p>
        </p:txBody>
      </p:sp>
      <p:sp>
        <p:nvSpPr>
          <p:cNvPr id="4" name="TextBox 3">
            <a:extLst>
              <a:ext uri="{FF2B5EF4-FFF2-40B4-BE49-F238E27FC236}">
                <a16:creationId xmlns:a16="http://schemas.microsoft.com/office/drawing/2014/main" id="{126E2817-DAA6-B38B-6DF8-D9EFEC9DFD5F}"/>
              </a:ext>
            </a:extLst>
          </p:cNvPr>
          <p:cNvSpPr txBox="1"/>
          <p:nvPr/>
        </p:nvSpPr>
        <p:spPr>
          <a:xfrm>
            <a:off x="919343" y="2259449"/>
            <a:ext cx="3611324" cy="1815882"/>
          </a:xfrm>
          <a:prstGeom prst="rect">
            <a:avLst/>
          </a:prstGeom>
          <a:noFill/>
        </p:spPr>
        <p:txBody>
          <a:bodyPr wrap="square" rtlCol="0">
            <a:spAutoFit/>
          </a:bodyPr>
          <a:lstStyle/>
          <a:p>
            <a:r>
              <a:rPr lang="en-US" sz="2800" dirty="0"/>
              <a:t>Human novel input:</a:t>
            </a:r>
          </a:p>
          <a:p>
            <a:pPr marL="457200" indent="-457200">
              <a:buFont typeface="Arial" panose="020B0604020202020204" pitchFamily="34" charset="0"/>
              <a:buChar char="•"/>
            </a:pPr>
            <a:r>
              <a:rPr lang="en-US" sz="2800" dirty="0"/>
              <a:t>Novel knowledge </a:t>
            </a:r>
          </a:p>
          <a:p>
            <a:pPr marL="457200" indent="-457200">
              <a:buFont typeface="Arial" panose="020B0604020202020204" pitchFamily="34" charset="0"/>
              <a:buChar char="•"/>
            </a:pPr>
            <a:r>
              <a:rPr lang="en-US" sz="2800" dirty="0"/>
              <a:t>Coding</a:t>
            </a:r>
          </a:p>
          <a:p>
            <a:pPr marL="457200" indent="-457200">
              <a:buFont typeface="Arial" panose="020B0604020202020204" pitchFamily="34" charset="0"/>
              <a:buChar char="•"/>
            </a:pPr>
            <a:r>
              <a:rPr lang="en-US" sz="2800" dirty="0"/>
              <a:t>Math reasoning</a:t>
            </a:r>
          </a:p>
        </p:txBody>
      </p:sp>
      <p:sp>
        <p:nvSpPr>
          <p:cNvPr id="5" name="TextBox 4">
            <a:extLst>
              <a:ext uri="{FF2B5EF4-FFF2-40B4-BE49-F238E27FC236}">
                <a16:creationId xmlns:a16="http://schemas.microsoft.com/office/drawing/2014/main" id="{B0DDD5DF-EE0F-78C1-1332-782697F8A49F}"/>
              </a:ext>
            </a:extLst>
          </p:cNvPr>
          <p:cNvSpPr txBox="1"/>
          <p:nvPr/>
        </p:nvSpPr>
        <p:spPr>
          <a:xfrm>
            <a:off x="7904693" y="2905780"/>
            <a:ext cx="3116944" cy="523220"/>
          </a:xfrm>
          <a:prstGeom prst="rect">
            <a:avLst/>
          </a:prstGeom>
          <a:noFill/>
        </p:spPr>
        <p:txBody>
          <a:bodyPr wrap="none" rtlCol="0">
            <a:spAutoFit/>
          </a:bodyPr>
          <a:lstStyle/>
          <a:p>
            <a:r>
              <a:rPr lang="en-US" sz="2800" dirty="0"/>
              <a:t>GPT model update </a:t>
            </a:r>
          </a:p>
        </p:txBody>
      </p:sp>
      <p:sp>
        <p:nvSpPr>
          <p:cNvPr id="8" name="Rectangle 7">
            <a:extLst>
              <a:ext uri="{FF2B5EF4-FFF2-40B4-BE49-F238E27FC236}">
                <a16:creationId xmlns:a16="http://schemas.microsoft.com/office/drawing/2014/main" id="{F61FB29C-C2A8-2653-3F72-F1B59122078E}"/>
              </a:ext>
            </a:extLst>
          </p:cNvPr>
          <p:cNvSpPr/>
          <p:nvPr/>
        </p:nvSpPr>
        <p:spPr>
          <a:xfrm>
            <a:off x="7365055" y="2707120"/>
            <a:ext cx="3675244" cy="893189"/>
          </a:xfrm>
          <a:prstGeom prst="rect">
            <a:avLst/>
          </a:prstGeom>
          <a:noFill/>
          <a:ln w="38100">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F34F1E1-71EF-6F9B-1401-D789D01D33D7}"/>
              </a:ext>
            </a:extLst>
          </p:cNvPr>
          <p:cNvCxnSpPr/>
          <p:nvPr/>
        </p:nvCxnSpPr>
        <p:spPr>
          <a:xfrm>
            <a:off x="5549996" y="2984081"/>
            <a:ext cx="11103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7B565A9-62A5-8C85-12F8-EEAF437D804D}"/>
              </a:ext>
            </a:extLst>
          </p:cNvPr>
          <p:cNvCxnSpPr>
            <a:cxnSpLocks/>
          </p:cNvCxnSpPr>
          <p:nvPr/>
        </p:nvCxnSpPr>
        <p:spPr>
          <a:xfrm flipH="1">
            <a:off x="5549996" y="3448004"/>
            <a:ext cx="11103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533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935FE-EAB2-EBAA-A9E2-6EFBEAABBD8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A5D1D26-6909-610C-EE9E-5CC50D640A49}"/>
              </a:ext>
            </a:extLst>
          </p:cNvPr>
          <p:cNvSpPr/>
          <p:nvPr/>
        </p:nvSpPr>
        <p:spPr>
          <a:xfrm>
            <a:off x="813104" y="2201959"/>
            <a:ext cx="3611325" cy="2015063"/>
          </a:xfrm>
          <a:prstGeom prst="rect">
            <a:avLst/>
          </a:prstGeom>
          <a:noFill/>
          <a:ln w="38100">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9C25556-B83E-88DE-D60F-9DDE18BC8EDB}"/>
              </a:ext>
            </a:extLst>
          </p:cNvPr>
          <p:cNvSpPr txBox="1"/>
          <p:nvPr/>
        </p:nvSpPr>
        <p:spPr>
          <a:xfrm>
            <a:off x="134263" y="0"/>
            <a:ext cx="11261179" cy="1323439"/>
          </a:xfrm>
          <a:prstGeom prst="rect">
            <a:avLst/>
          </a:prstGeom>
          <a:noFill/>
        </p:spPr>
        <p:txBody>
          <a:bodyPr wrap="square" rtlCol="0">
            <a:spAutoFit/>
          </a:bodyPr>
          <a:lstStyle/>
          <a:p>
            <a:r>
              <a:rPr lang="en-US" sz="4000" dirty="0"/>
              <a:t>The Angle of our course</a:t>
            </a:r>
            <a:r>
              <a:rPr lang="zh-CN" altLang="en-US" sz="4000" dirty="0"/>
              <a:t> </a:t>
            </a:r>
            <a:r>
              <a:rPr lang="en-US" altLang="zh-CN" sz="4000" dirty="0"/>
              <a:t> - Interactions</a:t>
            </a:r>
            <a:r>
              <a:rPr lang="zh-CN" altLang="en-US" sz="4000" dirty="0"/>
              <a:t> </a:t>
            </a:r>
            <a:r>
              <a:rPr lang="en-US" altLang="zh-CN" sz="4000" dirty="0"/>
              <a:t>between</a:t>
            </a:r>
            <a:r>
              <a:rPr lang="zh-CN" altLang="en-US" sz="4000" dirty="0"/>
              <a:t> </a:t>
            </a:r>
            <a:r>
              <a:rPr lang="en-US" altLang="zh-CN" sz="4000" dirty="0"/>
              <a:t>LLM</a:t>
            </a:r>
            <a:r>
              <a:rPr lang="en-US" sz="4000" dirty="0"/>
              <a:t> and </a:t>
            </a:r>
            <a:r>
              <a:rPr lang="en-US" altLang="zh-CN" sz="4000" dirty="0"/>
              <a:t>s</a:t>
            </a:r>
            <a:r>
              <a:rPr lang="en-US" sz="4000" dirty="0"/>
              <a:t>ociety</a:t>
            </a:r>
          </a:p>
        </p:txBody>
      </p:sp>
      <p:sp>
        <p:nvSpPr>
          <p:cNvPr id="6" name="TextBox 5">
            <a:extLst>
              <a:ext uri="{FF2B5EF4-FFF2-40B4-BE49-F238E27FC236}">
                <a16:creationId xmlns:a16="http://schemas.microsoft.com/office/drawing/2014/main" id="{7A55DDCE-F2D3-789A-9655-C3DB69C16854}"/>
              </a:ext>
            </a:extLst>
          </p:cNvPr>
          <p:cNvSpPr txBox="1"/>
          <p:nvPr/>
        </p:nvSpPr>
        <p:spPr>
          <a:xfrm>
            <a:off x="-726985" y="1323439"/>
            <a:ext cx="9056597" cy="2246769"/>
          </a:xfrm>
          <a:prstGeom prst="rect">
            <a:avLst/>
          </a:prstGeom>
          <a:noFill/>
        </p:spPr>
        <p:txBody>
          <a:bodyPr wrap="square" rtlCol="0">
            <a:spAutoFit/>
          </a:bodyPr>
          <a:lstStyle/>
          <a:p>
            <a:pPr lvl="1"/>
            <a:r>
              <a:rPr lang="en-US" sz="2800" b="1" dirty="0"/>
              <a:t>	</a:t>
            </a:r>
            <a:r>
              <a:rPr lang="en-US" sz="2800" dirty="0"/>
              <a:t>Eg.</a:t>
            </a:r>
            <a:r>
              <a:rPr lang="en-US" altLang="zh-CN" sz="2800" dirty="0"/>
              <a:t>2</a:t>
            </a:r>
            <a:r>
              <a:rPr lang="en-US" sz="2800" dirty="0"/>
              <a:t> User privacy, data externality and pricing</a:t>
            </a:r>
          </a:p>
          <a:p>
            <a:pPr marL="1371600" lvl="2" indent="-457200">
              <a:buFont typeface="Arial" panose="020B0604020202020204" pitchFamily="34" charset="0"/>
              <a:buChar char="•"/>
            </a:pPr>
            <a:endParaRPr lang="en-US" sz="2800" dirty="0"/>
          </a:p>
          <a:p>
            <a:pPr lvl="2"/>
            <a:endParaRPr lang="en-US" sz="2800" dirty="0"/>
          </a:p>
          <a:p>
            <a:pPr marL="742950" lvl="1" indent="-285750">
              <a:buFont typeface="Arial" panose="020B0604020202020204" pitchFamily="34" charset="0"/>
              <a:buChar char="•"/>
            </a:pPr>
            <a:endParaRPr lang="en-US" sz="2800" b="1" dirty="0"/>
          </a:p>
          <a:p>
            <a:pPr lvl="1"/>
            <a:endParaRPr lang="en-US" sz="2800" b="1" dirty="0"/>
          </a:p>
        </p:txBody>
      </p:sp>
      <p:sp>
        <p:nvSpPr>
          <p:cNvPr id="4" name="TextBox 3">
            <a:extLst>
              <a:ext uri="{FF2B5EF4-FFF2-40B4-BE49-F238E27FC236}">
                <a16:creationId xmlns:a16="http://schemas.microsoft.com/office/drawing/2014/main" id="{BCAFF08D-667E-C18A-C775-D5E01ECB0DD7}"/>
              </a:ext>
            </a:extLst>
          </p:cNvPr>
          <p:cNvSpPr txBox="1"/>
          <p:nvPr/>
        </p:nvSpPr>
        <p:spPr>
          <a:xfrm>
            <a:off x="919343" y="2259449"/>
            <a:ext cx="3611324" cy="1815882"/>
          </a:xfrm>
          <a:prstGeom prst="rect">
            <a:avLst/>
          </a:prstGeom>
          <a:noFill/>
        </p:spPr>
        <p:txBody>
          <a:bodyPr wrap="square" rtlCol="0">
            <a:spAutoFit/>
          </a:bodyPr>
          <a:lstStyle/>
          <a:p>
            <a:r>
              <a:rPr lang="en-US" sz="2800" dirty="0"/>
              <a:t>Human novel input:</a:t>
            </a:r>
          </a:p>
          <a:p>
            <a:pPr marL="457200" indent="-457200">
              <a:buFont typeface="Arial" panose="020B0604020202020204" pitchFamily="34" charset="0"/>
              <a:buChar char="•"/>
            </a:pPr>
            <a:r>
              <a:rPr lang="en-US" sz="2800" dirty="0"/>
              <a:t>Novel knowledge </a:t>
            </a:r>
          </a:p>
          <a:p>
            <a:pPr marL="457200" indent="-457200">
              <a:buFont typeface="Arial" panose="020B0604020202020204" pitchFamily="34" charset="0"/>
              <a:buChar char="•"/>
            </a:pPr>
            <a:r>
              <a:rPr lang="en-US" sz="2800" dirty="0"/>
              <a:t>Coding</a:t>
            </a:r>
          </a:p>
          <a:p>
            <a:pPr marL="457200" indent="-457200">
              <a:buFont typeface="Arial" panose="020B0604020202020204" pitchFamily="34" charset="0"/>
              <a:buChar char="•"/>
            </a:pPr>
            <a:r>
              <a:rPr lang="en-US" sz="2800" dirty="0"/>
              <a:t>Math reasoning</a:t>
            </a:r>
          </a:p>
        </p:txBody>
      </p:sp>
      <p:sp>
        <p:nvSpPr>
          <p:cNvPr id="5" name="TextBox 4">
            <a:extLst>
              <a:ext uri="{FF2B5EF4-FFF2-40B4-BE49-F238E27FC236}">
                <a16:creationId xmlns:a16="http://schemas.microsoft.com/office/drawing/2014/main" id="{F61FA1DA-3C43-25A7-60F1-4E80CFFA54B9}"/>
              </a:ext>
            </a:extLst>
          </p:cNvPr>
          <p:cNvSpPr txBox="1"/>
          <p:nvPr/>
        </p:nvSpPr>
        <p:spPr>
          <a:xfrm>
            <a:off x="7904693" y="2905780"/>
            <a:ext cx="3116944" cy="523220"/>
          </a:xfrm>
          <a:prstGeom prst="rect">
            <a:avLst/>
          </a:prstGeom>
          <a:noFill/>
        </p:spPr>
        <p:txBody>
          <a:bodyPr wrap="none" rtlCol="0">
            <a:spAutoFit/>
          </a:bodyPr>
          <a:lstStyle/>
          <a:p>
            <a:r>
              <a:rPr lang="en-US" sz="2800" dirty="0"/>
              <a:t>GPT model update </a:t>
            </a:r>
          </a:p>
        </p:txBody>
      </p:sp>
      <p:sp>
        <p:nvSpPr>
          <p:cNvPr id="8" name="Rectangle 7">
            <a:extLst>
              <a:ext uri="{FF2B5EF4-FFF2-40B4-BE49-F238E27FC236}">
                <a16:creationId xmlns:a16="http://schemas.microsoft.com/office/drawing/2014/main" id="{534F3AAB-B6E7-A9D8-EB6C-50376DBFF986}"/>
              </a:ext>
            </a:extLst>
          </p:cNvPr>
          <p:cNvSpPr/>
          <p:nvPr/>
        </p:nvSpPr>
        <p:spPr>
          <a:xfrm>
            <a:off x="7365055" y="2707120"/>
            <a:ext cx="3675244" cy="893189"/>
          </a:xfrm>
          <a:prstGeom prst="rect">
            <a:avLst/>
          </a:prstGeom>
          <a:noFill/>
          <a:ln w="38100">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52CC0AD-42F0-9462-B0AD-5F903B18B3BB}"/>
              </a:ext>
            </a:extLst>
          </p:cNvPr>
          <p:cNvCxnSpPr/>
          <p:nvPr/>
        </p:nvCxnSpPr>
        <p:spPr>
          <a:xfrm>
            <a:off x="5400094" y="2921809"/>
            <a:ext cx="11103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0C99A9F-7C31-63A7-9522-B4D1630EFC17}"/>
              </a:ext>
            </a:extLst>
          </p:cNvPr>
          <p:cNvCxnSpPr>
            <a:cxnSpLocks/>
          </p:cNvCxnSpPr>
          <p:nvPr/>
        </p:nvCxnSpPr>
        <p:spPr>
          <a:xfrm flipH="1">
            <a:off x="5400094" y="3429000"/>
            <a:ext cx="11103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CAC6F91-6F45-10F8-502A-26B9BD79A84D}"/>
              </a:ext>
            </a:extLst>
          </p:cNvPr>
          <p:cNvSpPr txBox="1"/>
          <p:nvPr/>
        </p:nvSpPr>
        <p:spPr>
          <a:xfrm>
            <a:off x="813104" y="4626620"/>
            <a:ext cx="3097002" cy="1815882"/>
          </a:xfrm>
          <a:prstGeom prst="rect">
            <a:avLst/>
          </a:prstGeom>
          <a:noFill/>
        </p:spPr>
        <p:txBody>
          <a:bodyPr wrap="none" rtlCol="0">
            <a:spAutoFit/>
          </a:bodyPr>
          <a:lstStyle/>
          <a:p>
            <a:r>
              <a:rPr lang="en-US" sz="2800" dirty="0"/>
              <a:t>Human Incentives:</a:t>
            </a:r>
          </a:p>
          <a:p>
            <a:pPr marL="285750" indent="-285750">
              <a:buFont typeface="Arial" panose="020B0604020202020204" pitchFamily="34" charset="0"/>
              <a:buChar char="•"/>
            </a:pPr>
            <a:r>
              <a:rPr lang="en-US" sz="2800" dirty="0"/>
              <a:t>Privacy</a:t>
            </a:r>
          </a:p>
          <a:p>
            <a:pPr marL="285750" indent="-285750">
              <a:buFont typeface="Arial" panose="020B0604020202020204" pitchFamily="34" charset="0"/>
              <a:buChar char="•"/>
            </a:pPr>
            <a:r>
              <a:rPr lang="en-US" sz="2800" dirty="0"/>
              <a:t>Profit</a:t>
            </a:r>
          </a:p>
          <a:p>
            <a:pPr marL="285750" indent="-285750">
              <a:buFont typeface="Arial" panose="020B0604020202020204" pitchFamily="34" charset="0"/>
              <a:buChar char="•"/>
            </a:pPr>
            <a:r>
              <a:rPr lang="en-US" sz="2800" dirty="0"/>
              <a:t>Creativity</a:t>
            </a:r>
          </a:p>
        </p:txBody>
      </p:sp>
      <p:sp>
        <p:nvSpPr>
          <p:cNvPr id="15" name="Rectangle 14">
            <a:extLst>
              <a:ext uri="{FF2B5EF4-FFF2-40B4-BE49-F238E27FC236}">
                <a16:creationId xmlns:a16="http://schemas.microsoft.com/office/drawing/2014/main" id="{75901593-8EFC-D618-6C52-A48A12BF430E}"/>
              </a:ext>
            </a:extLst>
          </p:cNvPr>
          <p:cNvSpPr/>
          <p:nvPr/>
        </p:nvSpPr>
        <p:spPr>
          <a:xfrm>
            <a:off x="813104" y="4506218"/>
            <a:ext cx="3611325" cy="20150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592E60A-1D8A-CF76-740A-10BFB41ED7C9}"/>
              </a:ext>
            </a:extLst>
          </p:cNvPr>
          <p:cNvSpPr txBox="1"/>
          <p:nvPr/>
        </p:nvSpPr>
        <p:spPr>
          <a:xfrm>
            <a:off x="7474891" y="5061195"/>
            <a:ext cx="1709442" cy="523220"/>
          </a:xfrm>
          <a:prstGeom prst="rect">
            <a:avLst/>
          </a:prstGeom>
          <a:noFill/>
        </p:spPr>
        <p:txBody>
          <a:bodyPr wrap="none" rtlCol="0">
            <a:spAutoFit/>
          </a:bodyPr>
          <a:lstStyle/>
          <a:p>
            <a:r>
              <a:rPr lang="en-US" sz="2800" dirty="0"/>
              <a:t>GPT profit</a:t>
            </a:r>
          </a:p>
        </p:txBody>
      </p:sp>
      <p:sp>
        <p:nvSpPr>
          <p:cNvPr id="17" name="Rectangle 16">
            <a:extLst>
              <a:ext uri="{FF2B5EF4-FFF2-40B4-BE49-F238E27FC236}">
                <a16:creationId xmlns:a16="http://schemas.microsoft.com/office/drawing/2014/main" id="{BC35B7C4-2DB2-8166-BAD7-A6FD05104017}"/>
              </a:ext>
            </a:extLst>
          </p:cNvPr>
          <p:cNvSpPr/>
          <p:nvPr/>
        </p:nvSpPr>
        <p:spPr>
          <a:xfrm>
            <a:off x="7383272" y="5011712"/>
            <a:ext cx="1925175" cy="5834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CDAF415-BFA7-3796-ECCD-D2574BAECAD6}"/>
              </a:ext>
            </a:extLst>
          </p:cNvPr>
          <p:cNvCxnSpPr/>
          <p:nvPr/>
        </p:nvCxnSpPr>
        <p:spPr>
          <a:xfrm>
            <a:off x="5400094" y="5077224"/>
            <a:ext cx="1110308"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352314F-E9B1-8085-3D5E-F49A9C1FDF22}"/>
              </a:ext>
            </a:extLst>
          </p:cNvPr>
          <p:cNvCxnSpPr>
            <a:cxnSpLocks/>
          </p:cNvCxnSpPr>
          <p:nvPr/>
        </p:nvCxnSpPr>
        <p:spPr>
          <a:xfrm flipH="1">
            <a:off x="5400094" y="5584415"/>
            <a:ext cx="1110308"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70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84A1C-74A3-7A66-9DB2-4F022A63930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909157-27C0-E3A5-E3E0-54B1FA2A9937}"/>
              </a:ext>
            </a:extLst>
          </p:cNvPr>
          <p:cNvSpPr txBox="1"/>
          <p:nvPr/>
        </p:nvSpPr>
        <p:spPr>
          <a:xfrm>
            <a:off x="0" y="0"/>
            <a:ext cx="11261179" cy="707886"/>
          </a:xfrm>
          <a:prstGeom prst="rect">
            <a:avLst/>
          </a:prstGeom>
          <a:noFill/>
        </p:spPr>
        <p:txBody>
          <a:bodyPr wrap="square" rtlCol="0">
            <a:spAutoFit/>
          </a:bodyPr>
          <a:lstStyle/>
          <a:p>
            <a:r>
              <a:rPr lang="en-US" sz="4000" dirty="0"/>
              <a:t>Course Content – LLM Focused</a:t>
            </a:r>
          </a:p>
        </p:txBody>
      </p:sp>
      <p:pic>
        <p:nvPicPr>
          <p:cNvPr id="7" name="Picture 6" descr="A table of informational text&#10;&#10;AI-generated content may be incorrect.">
            <a:extLst>
              <a:ext uri="{FF2B5EF4-FFF2-40B4-BE49-F238E27FC236}">
                <a16:creationId xmlns:a16="http://schemas.microsoft.com/office/drawing/2014/main" id="{D4B4A3C5-2FE6-E1DA-6088-4A2E57D8070C}"/>
              </a:ext>
            </a:extLst>
          </p:cNvPr>
          <p:cNvPicPr>
            <a:picLocks noChangeAspect="1"/>
          </p:cNvPicPr>
          <p:nvPr/>
        </p:nvPicPr>
        <p:blipFill>
          <a:blip r:embed="rId2"/>
          <a:stretch>
            <a:fillRect/>
          </a:stretch>
        </p:blipFill>
        <p:spPr>
          <a:xfrm>
            <a:off x="2041272" y="536941"/>
            <a:ext cx="7637117" cy="6321059"/>
          </a:xfrm>
          <a:prstGeom prst="rect">
            <a:avLst/>
          </a:prstGeom>
        </p:spPr>
      </p:pic>
    </p:spTree>
    <p:extLst>
      <p:ext uri="{BB962C8B-B14F-4D97-AF65-F5344CB8AC3E}">
        <p14:creationId xmlns:p14="http://schemas.microsoft.com/office/powerpoint/2010/main" val="3343210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1C957A-C4B5-A4A9-6C56-6CAC4A8999B3}"/>
              </a:ext>
            </a:extLst>
          </p:cNvPr>
          <p:cNvSpPr txBox="1"/>
          <p:nvPr/>
        </p:nvSpPr>
        <p:spPr>
          <a:xfrm>
            <a:off x="100208" y="87682"/>
            <a:ext cx="13407025" cy="6350713"/>
          </a:xfrm>
          <a:prstGeom prst="rect">
            <a:avLst/>
          </a:prstGeom>
          <a:noFill/>
        </p:spPr>
        <p:txBody>
          <a:bodyPr wrap="square">
            <a:spAutoFit/>
          </a:bodyPr>
          <a:lstStyle/>
          <a:p>
            <a:pPr marL="0" marR="0">
              <a:lnSpc>
                <a:spcPct val="115000"/>
              </a:lnSpc>
              <a:spcAft>
                <a:spcPts val="800"/>
              </a:spcAft>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W1: Introduction to Computational Linguistics and NLP for Social Science</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marR="0" indent="-457200">
              <a:lnSpc>
                <a:spcPct val="115000"/>
              </a:lnSpc>
              <a:spcAft>
                <a:spcPts val="800"/>
              </a:spcAft>
              <a:buFont typeface="Arial" panose="020B0604020202020204" pitchFamily="34" charset="0"/>
              <a:buChar char="•"/>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Content</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Overview of computational linguistics and NLP.</a:t>
            </a:r>
          </a:p>
          <a:p>
            <a:pPr marL="0"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Applications in social sciences: sentiment analysis, and LLMs.</a:t>
            </a:r>
          </a:p>
          <a:p>
            <a:pPr marL="0" marR="0">
              <a:lnSpc>
                <a:spcPct val="115000"/>
              </a:lnSpc>
              <a:spcAft>
                <a:spcPts val="800"/>
              </a:spcAft>
            </a:pPr>
            <a:r>
              <a:rPr lang="en-US" sz="2700" kern="100" dirty="0">
                <a:latin typeface="Aptos" panose="020B0004020202020204" pitchFamily="34" charset="0"/>
                <a:ea typeface="DengXian" panose="02010600030101010101" pitchFamily="2" charset="-122"/>
                <a:cs typeface="Times New Roman" panose="02020603050405020304" pitchFamily="18" charset="0"/>
              </a:rPr>
              <a:t>	</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Course logistics and expectations.</a:t>
            </a:r>
          </a:p>
          <a:p>
            <a:pPr marL="457200" marR="0" indent="-457200">
              <a:lnSpc>
                <a:spcPct val="115000"/>
              </a:lnSpc>
              <a:spcAft>
                <a:spcPts val="800"/>
              </a:spcAft>
              <a:buFont typeface="Arial" panose="020B0604020202020204" pitchFamily="34" charset="0"/>
              <a:buChar char="•"/>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Activity</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Discuss examples of NLP in social science studies.</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Group discussion: </a:t>
            </a:r>
            <a:r>
              <a:rPr lang="en-US" sz="2700" kern="100" dirty="0">
                <a:latin typeface="Aptos" panose="020B0004020202020204" pitchFamily="34" charset="0"/>
                <a:ea typeface="DengXian" panose="02010600030101010101" pitchFamily="2" charset="-122"/>
                <a:cs typeface="Times New Roman" panose="02020603050405020304" pitchFamily="18" charset="0"/>
              </a:rPr>
              <a:t>Self-intros</a:t>
            </a:r>
            <a:endParaRPr lang="en-US" sz="27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marR="0" indent="-457200">
              <a:lnSpc>
                <a:spcPct val="115000"/>
              </a:lnSpc>
              <a:spcAft>
                <a:spcPts val="800"/>
              </a:spcAft>
              <a:buFont typeface="Arial" panose="020B0604020202020204" pitchFamily="34" charset="0"/>
              <a:buChar char="•"/>
            </a:pPr>
            <a:r>
              <a:rPr lang="en-US" sz="2700" b="1" kern="100" dirty="0">
                <a:effectLst/>
                <a:latin typeface="Aptos" panose="020B0004020202020204" pitchFamily="34" charset="0"/>
                <a:ea typeface="DengXian" panose="02010600030101010101" pitchFamily="2" charset="-122"/>
                <a:cs typeface="Times New Roman" panose="02020603050405020304" pitchFamily="18" charset="0"/>
              </a:rPr>
              <a:t>Learning Goals</a:t>
            </a: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Familiarize students with course goals and scope.</a:t>
            </a:r>
          </a:p>
          <a:p>
            <a:pPr marL="0" marR="0">
              <a:lnSpc>
                <a:spcPct val="115000"/>
              </a:lnSpc>
              <a:spcAft>
                <a:spcPts val="800"/>
              </a:spcAft>
            </a:pPr>
            <a:r>
              <a:rPr lang="en-US" sz="2700" kern="100" dirty="0">
                <a:effectLst/>
                <a:latin typeface="Aptos" panose="020B0004020202020204" pitchFamily="34" charset="0"/>
                <a:ea typeface="DengXian" panose="02010600030101010101" pitchFamily="2" charset="-122"/>
                <a:cs typeface="Times New Roman" panose="02020603050405020304" pitchFamily="18" charset="0"/>
              </a:rPr>
              <a:t>	•	Contextualize NLP for social sciences.</a:t>
            </a:r>
          </a:p>
        </p:txBody>
      </p:sp>
    </p:spTree>
    <p:extLst>
      <p:ext uri="{BB962C8B-B14F-4D97-AF65-F5344CB8AC3E}">
        <p14:creationId xmlns:p14="http://schemas.microsoft.com/office/powerpoint/2010/main" val="14220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D06D23-E941-0375-34AD-B1A715029E49}"/>
              </a:ext>
            </a:extLst>
          </p:cNvPr>
          <p:cNvSpPr/>
          <p:nvPr/>
        </p:nvSpPr>
        <p:spPr>
          <a:xfrm>
            <a:off x="1615258" y="395287"/>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a:t>
            </a:r>
          </a:p>
        </p:txBody>
      </p:sp>
      <p:sp>
        <p:nvSpPr>
          <p:cNvPr id="3" name="Rectangle 2">
            <a:extLst>
              <a:ext uri="{FF2B5EF4-FFF2-40B4-BE49-F238E27FC236}">
                <a16:creationId xmlns:a16="http://schemas.microsoft.com/office/drawing/2014/main" id="{910E3C1D-2BE7-8C4C-E735-1B584C63F4D1}"/>
              </a:ext>
            </a:extLst>
          </p:cNvPr>
          <p:cNvSpPr/>
          <p:nvPr/>
        </p:nvSpPr>
        <p:spPr>
          <a:xfrm>
            <a:off x="1615257" y="2780141"/>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II</a:t>
            </a:r>
          </a:p>
        </p:txBody>
      </p:sp>
      <p:sp>
        <p:nvSpPr>
          <p:cNvPr id="4" name="TextBox 3">
            <a:extLst>
              <a:ext uri="{FF2B5EF4-FFF2-40B4-BE49-F238E27FC236}">
                <a16:creationId xmlns:a16="http://schemas.microsoft.com/office/drawing/2014/main" id="{94661087-6F8D-4B41-9284-C6F67C50D16D}"/>
              </a:ext>
            </a:extLst>
          </p:cNvPr>
          <p:cNvSpPr txBox="1"/>
          <p:nvPr/>
        </p:nvSpPr>
        <p:spPr>
          <a:xfrm>
            <a:off x="113370" y="174403"/>
            <a:ext cx="1722040" cy="461665"/>
          </a:xfrm>
          <a:prstGeom prst="rect">
            <a:avLst/>
          </a:prstGeom>
          <a:noFill/>
        </p:spPr>
        <p:txBody>
          <a:bodyPr wrap="square" rtlCol="0">
            <a:spAutoFit/>
          </a:bodyPr>
          <a:lstStyle/>
          <a:p>
            <a:r>
              <a:rPr lang="en-US" sz="2400" dirty="0"/>
              <a:t>2:00 pm</a:t>
            </a:r>
          </a:p>
        </p:txBody>
      </p:sp>
      <p:sp>
        <p:nvSpPr>
          <p:cNvPr id="5" name="TextBox 4">
            <a:extLst>
              <a:ext uri="{FF2B5EF4-FFF2-40B4-BE49-F238E27FC236}">
                <a16:creationId xmlns:a16="http://schemas.microsoft.com/office/drawing/2014/main" id="{6015193E-ABC9-E5AF-3829-2EE4A4594EDC}"/>
              </a:ext>
            </a:extLst>
          </p:cNvPr>
          <p:cNvSpPr txBox="1"/>
          <p:nvPr/>
        </p:nvSpPr>
        <p:spPr>
          <a:xfrm>
            <a:off x="132448" y="1483366"/>
            <a:ext cx="1722040" cy="461665"/>
          </a:xfrm>
          <a:prstGeom prst="rect">
            <a:avLst/>
          </a:prstGeom>
          <a:noFill/>
        </p:spPr>
        <p:txBody>
          <a:bodyPr wrap="square" rtlCol="0">
            <a:spAutoFit/>
          </a:bodyPr>
          <a:lstStyle/>
          <a:p>
            <a:r>
              <a:rPr lang="en-US" sz="2400" dirty="0"/>
              <a:t>2:50 pm</a:t>
            </a:r>
          </a:p>
        </p:txBody>
      </p:sp>
      <p:sp>
        <p:nvSpPr>
          <p:cNvPr id="6" name="Rectangle 5">
            <a:extLst>
              <a:ext uri="{FF2B5EF4-FFF2-40B4-BE49-F238E27FC236}">
                <a16:creationId xmlns:a16="http://schemas.microsoft.com/office/drawing/2014/main" id="{11624299-C977-01BB-A1DD-C2096B356A7B}"/>
              </a:ext>
            </a:extLst>
          </p:cNvPr>
          <p:cNvSpPr/>
          <p:nvPr/>
        </p:nvSpPr>
        <p:spPr>
          <a:xfrm>
            <a:off x="1615257" y="1705103"/>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8" name="TextBox 7">
            <a:extLst>
              <a:ext uri="{FF2B5EF4-FFF2-40B4-BE49-F238E27FC236}">
                <a16:creationId xmlns:a16="http://schemas.microsoft.com/office/drawing/2014/main" id="{9AEFDA72-2A06-4DA0-6FF8-989BF253DAB0}"/>
              </a:ext>
            </a:extLst>
          </p:cNvPr>
          <p:cNvSpPr txBox="1"/>
          <p:nvPr/>
        </p:nvSpPr>
        <p:spPr>
          <a:xfrm>
            <a:off x="132447" y="1952237"/>
            <a:ext cx="1722040" cy="461665"/>
          </a:xfrm>
          <a:prstGeom prst="rect">
            <a:avLst/>
          </a:prstGeom>
          <a:noFill/>
        </p:spPr>
        <p:txBody>
          <a:bodyPr wrap="square" rtlCol="0">
            <a:spAutoFit/>
          </a:bodyPr>
          <a:lstStyle/>
          <a:p>
            <a:r>
              <a:rPr lang="en-US" sz="2400" dirty="0"/>
              <a:t>3:00 pm</a:t>
            </a:r>
          </a:p>
        </p:txBody>
      </p:sp>
      <p:sp>
        <p:nvSpPr>
          <p:cNvPr id="9" name="Rectangle 8">
            <a:extLst>
              <a:ext uri="{FF2B5EF4-FFF2-40B4-BE49-F238E27FC236}">
                <a16:creationId xmlns:a16="http://schemas.microsoft.com/office/drawing/2014/main" id="{185E983B-ED74-A3B7-E4DE-25A0A2BE99BD}"/>
              </a:ext>
            </a:extLst>
          </p:cNvPr>
          <p:cNvSpPr/>
          <p:nvPr/>
        </p:nvSpPr>
        <p:spPr>
          <a:xfrm>
            <a:off x="1615257" y="2224087"/>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0" name="TextBox 9">
            <a:extLst>
              <a:ext uri="{FF2B5EF4-FFF2-40B4-BE49-F238E27FC236}">
                <a16:creationId xmlns:a16="http://schemas.microsoft.com/office/drawing/2014/main" id="{91E73A07-7612-FD0E-B901-2AFAA524A376}"/>
              </a:ext>
            </a:extLst>
          </p:cNvPr>
          <p:cNvSpPr txBox="1"/>
          <p:nvPr/>
        </p:nvSpPr>
        <p:spPr>
          <a:xfrm>
            <a:off x="132446" y="2510347"/>
            <a:ext cx="1722040" cy="461665"/>
          </a:xfrm>
          <a:prstGeom prst="rect">
            <a:avLst/>
          </a:prstGeom>
          <a:noFill/>
        </p:spPr>
        <p:txBody>
          <a:bodyPr wrap="square" rtlCol="0">
            <a:spAutoFit/>
          </a:bodyPr>
          <a:lstStyle/>
          <a:p>
            <a:r>
              <a:rPr lang="en-US" sz="2400" dirty="0"/>
              <a:t>3:10 pm</a:t>
            </a:r>
          </a:p>
        </p:txBody>
      </p:sp>
      <p:sp>
        <p:nvSpPr>
          <p:cNvPr id="11" name="TextBox 10">
            <a:extLst>
              <a:ext uri="{FF2B5EF4-FFF2-40B4-BE49-F238E27FC236}">
                <a16:creationId xmlns:a16="http://schemas.microsoft.com/office/drawing/2014/main" id="{2C88CC4D-0A18-A516-CEA8-2224D67275F9}"/>
              </a:ext>
            </a:extLst>
          </p:cNvPr>
          <p:cNvSpPr txBox="1"/>
          <p:nvPr/>
        </p:nvSpPr>
        <p:spPr>
          <a:xfrm>
            <a:off x="132445" y="3868220"/>
            <a:ext cx="1722040" cy="461665"/>
          </a:xfrm>
          <a:prstGeom prst="rect">
            <a:avLst/>
          </a:prstGeom>
          <a:noFill/>
        </p:spPr>
        <p:txBody>
          <a:bodyPr wrap="square" rtlCol="0">
            <a:spAutoFit/>
          </a:bodyPr>
          <a:lstStyle/>
          <a:p>
            <a:r>
              <a:rPr lang="en-US" sz="2400" dirty="0"/>
              <a:t>4:00 pm</a:t>
            </a:r>
          </a:p>
        </p:txBody>
      </p:sp>
      <p:sp>
        <p:nvSpPr>
          <p:cNvPr id="12" name="Rectangle 11">
            <a:extLst>
              <a:ext uri="{FF2B5EF4-FFF2-40B4-BE49-F238E27FC236}">
                <a16:creationId xmlns:a16="http://schemas.microsoft.com/office/drawing/2014/main" id="{CA454346-2836-D180-1095-E88544140FFF}"/>
              </a:ext>
            </a:extLst>
          </p:cNvPr>
          <p:cNvSpPr/>
          <p:nvPr/>
        </p:nvSpPr>
        <p:spPr>
          <a:xfrm>
            <a:off x="1615257" y="4089957"/>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13" name="TextBox 12">
            <a:extLst>
              <a:ext uri="{FF2B5EF4-FFF2-40B4-BE49-F238E27FC236}">
                <a16:creationId xmlns:a16="http://schemas.microsoft.com/office/drawing/2014/main" id="{671984EC-99E4-C7CE-126F-353999715091}"/>
              </a:ext>
            </a:extLst>
          </p:cNvPr>
          <p:cNvSpPr txBox="1"/>
          <p:nvPr/>
        </p:nvSpPr>
        <p:spPr>
          <a:xfrm>
            <a:off x="132445" y="4356997"/>
            <a:ext cx="1722040" cy="461665"/>
          </a:xfrm>
          <a:prstGeom prst="rect">
            <a:avLst/>
          </a:prstGeom>
          <a:noFill/>
        </p:spPr>
        <p:txBody>
          <a:bodyPr wrap="square" rtlCol="0">
            <a:spAutoFit/>
          </a:bodyPr>
          <a:lstStyle/>
          <a:p>
            <a:r>
              <a:rPr lang="en-US" sz="2400" dirty="0"/>
              <a:t>4:10 pm</a:t>
            </a:r>
          </a:p>
        </p:txBody>
      </p:sp>
      <p:sp>
        <p:nvSpPr>
          <p:cNvPr id="14" name="Rectangle 13">
            <a:extLst>
              <a:ext uri="{FF2B5EF4-FFF2-40B4-BE49-F238E27FC236}">
                <a16:creationId xmlns:a16="http://schemas.microsoft.com/office/drawing/2014/main" id="{91776BEE-AFC0-0E05-586E-8673D3815BCF}"/>
              </a:ext>
            </a:extLst>
          </p:cNvPr>
          <p:cNvSpPr/>
          <p:nvPr/>
        </p:nvSpPr>
        <p:spPr>
          <a:xfrm>
            <a:off x="1615257" y="4646011"/>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5" name="TextBox 14">
            <a:extLst>
              <a:ext uri="{FF2B5EF4-FFF2-40B4-BE49-F238E27FC236}">
                <a16:creationId xmlns:a16="http://schemas.microsoft.com/office/drawing/2014/main" id="{6C22B817-02EB-C5EC-E8FD-11B5BD439F42}"/>
              </a:ext>
            </a:extLst>
          </p:cNvPr>
          <p:cNvSpPr txBox="1"/>
          <p:nvPr/>
        </p:nvSpPr>
        <p:spPr>
          <a:xfrm>
            <a:off x="113370" y="4956300"/>
            <a:ext cx="1722040" cy="461665"/>
          </a:xfrm>
          <a:prstGeom prst="rect">
            <a:avLst/>
          </a:prstGeom>
          <a:noFill/>
        </p:spPr>
        <p:txBody>
          <a:bodyPr wrap="square" rtlCol="0">
            <a:spAutoFit/>
          </a:bodyPr>
          <a:lstStyle/>
          <a:p>
            <a:r>
              <a:rPr lang="en-US" sz="2400" dirty="0"/>
              <a:t>4:20 pm</a:t>
            </a:r>
          </a:p>
        </p:txBody>
      </p:sp>
      <p:sp>
        <p:nvSpPr>
          <p:cNvPr id="16" name="Rectangle 15">
            <a:extLst>
              <a:ext uri="{FF2B5EF4-FFF2-40B4-BE49-F238E27FC236}">
                <a16:creationId xmlns:a16="http://schemas.microsoft.com/office/drawing/2014/main" id="{989B3D08-E822-A608-431E-DBAC543F7145}"/>
              </a:ext>
            </a:extLst>
          </p:cNvPr>
          <p:cNvSpPr/>
          <p:nvPr/>
        </p:nvSpPr>
        <p:spPr>
          <a:xfrm>
            <a:off x="1615257" y="5202064"/>
            <a:ext cx="5140411" cy="697803"/>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Paper Sharing </a:t>
            </a:r>
          </a:p>
        </p:txBody>
      </p:sp>
      <p:sp>
        <p:nvSpPr>
          <p:cNvPr id="19" name="TextBox 18">
            <a:extLst>
              <a:ext uri="{FF2B5EF4-FFF2-40B4-BE49-F238E27FC236}">
                <a16:creationId xmlns:a16="http://schemas.microsoft.com/office/drawing/2014/main" id="{4A750A6A-C0F5-6D6C-1058-63822879821C}"/>
              </a:ext>
            </a:extLst>
          </p:cNvPr>
          <p:cNvSpPr txBox="1"/>
          <p:nvPr/>
        </p:nvSpPr>
        <p:spPr>
          <a:xfrm>
            <a:off x="113370" y="5669035"/>
            <a:ext cx="1722040" cy="461665"/>
          </a:xfrm>
          <a:prstGeom prst="rect">
            <a:avLst/>
          </a:prstGeom>
          <a:noFill/>
        </p:spPr>
        <p:txBody>
          <a:bodyPr wrap="square" rtlCol="0">
            <a:spAutoFit/>
          </a:bodyPr>
          <a:lstStyle/>
          <a:p>
            <a:r>
              <a:rPr lang="en-US" sz="2400" dirty="0"/>
              <a:t>4:35 pm</a:t>
            </a:r>
          </a:p>
        </p:txBody>
      </p:sp>
      <p:sp>
        <p:nvSpPr>
          <p:cNvPr id="20" name="Rectangle 19">
            <a:extLst>
              <a:ext uri="{FF2B5EF4-FFF2-40B4-BE49-F238E27FC236}">
                <a16:creationId xmlns:a16="http://schemas.microsoft.com/office/drawing/2014/main" id="{070476F8-1FEC-DA75-699E-1B4780D5F9BC}"/>
              </a:ext>
            </a:extLst>
          </p:cNvPr>
          <p:cNvSpPr/>
          <p:nvPr/>
        </p:nvSpPr>
        <p:spPr>
          <a:xfrm>
            <a:off x="1615254" y="5886926"/>
            <a:ext cx="5140411" cy="55605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Project Related 1 – 1 Discussions </a:t>
            </a:r>
          </a:p>
        </p:txBody>
      </p:sp>
      <p:sp>
        <p:nvSpPr>
          <p:cNvPr id="21" name="TextBox 20">
            <a:extLst>
              <a:ext uri="{FF2B5EF4-FFF2-40B4-BE49-F238E27FC236}">
                <a16:creationId xmlns:a16="http://schemas.microsoft.com/office/drawing/2014/main" id="{D20E1B1C-79BC-5D2B-BECF-C9F7B95FAB6F}"/>
              </a:ext>
            </a:extLst>
          </p:cNvPr>
          <p:cNvSpPr txBox="1"/>
          <p:nvPr/>
        </p:nvSpPr>
        <p:spPr>
          <a:xfrm>
            <a:off x="113370" y="6153958"/>
            <a:ext cx="1722040" cy="461665"/>
          </a:xfrm>
          <a:prstGeom prst="rect">
            <a:avLst/>
          </a:prstGeom>
          <a:noFill/>
        </p:spPr>
        <p:txBody>
          <a:bodyPr wrap="square" rtlCol="0">
            <a:spAutoFit/>
          </a:bodyPr>
          <a:lstStyle/>
          <a:p>
            <a:r>
              <a:rPr lang="en-US" sz="2400" dirty="0"/>
              <a:t>4:50 pm</a:t>
            </a:r>
          </a:p>
        </p:txBody>
      </p:sp>
      <p:sp>
        <p:nvSpPr>
          <p:cNvPr id="22" name="Rectangle 21">
            <a:extLst>
              <a:ext uri="{FF2B5EF4-FFF2-40B4-BE49-F238E27FC236}">
                <a16:creationId xmlns:a16="http://schemas.microsoft.com/office/drawing/2014/main" id="{58B74556-3FAC-BB33-7666-B43B2CC68EA5}"/>
              </a:ext>
            </a:extLst>
          </p:cNvPr>
          <p:cNvSpPr/>
          <p:nvPr/>
        </p:nvSpPr>
        <p:spPr>
          <a:xfrm>
            <a:off x="1615256" y="378642"/>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3" name="TextBox 22">
            <a:extLst>
              <a:ext uri="{FF2B5EF4-FFF2-40B4-BE49-F238E27FC236}">
                <a16:creationId xmlns:a16="http://schemas.microsoft.com/office/drawing/2014/main" id="{3E6CD87A-2E7B-A381-598C-33B79CCB4A3E}"/>
              </a:ext>
            </a:extLst>
          </p:cNvPr>
          <p:cNvSpPr txBox="1"/>
          <p:nvPr/>
        </p:nvSpPr>
        <p:spPr>
          <a:xfrm>
            <a:off x="113370" y="498847"/>
            <a:ext cx="1722040" cy="461665"/>
          </a:xfrm>
          <a:prstGeom prst="rect">
            <a:avLst/>
          </a:prstGeom>
          <a:noFill/>
        </p:spPr>
        <p:txBody>
          <a:bodyPr wrap="square" rtlCol="0">
            <a:spAutoFit/>
          </a:bodyPr>
          <a:lstStyle/>
          <a:p>
            <a:r>
              <a:rPr lang="en-US" sz="2400" dirty="0"/>
              <a:t>2:05 pm</a:t>
            </a:r>
          </a:p>
        </p:txBody>
      </p:sp>
      <p:sp>
        <p:nvSpPr>
          <p:cNvPr id="25" name="Rectangle 24">
            <a:extLst>
              <a:ext uri="{FF2B5EF4-FFF2-40B4-BE49-F238E27FC236}">
                <a16:creationId xmlns:a16="http://schemas.microsoft.com/office/drawing/2014/main" id="{1B6D0E5B-C996-2FB2-670B-C9A804ADF071}"/>
              </a:ext>
            </a:extLst>
          </p:cNvPr>
          <p:cNvSpPr/>
          <p:nvPr/>
        </p:nvSpPr>
        <p:spPr>
          <a:xfrm>
            <a:off x="1615255" y="2780741"/>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6" name="TextBox 25">
            <a:extLst>
              <a:ext uri="{FF2B5EF4-FFF2-40B4-BE49-F238E27FC236}">
                <a16:creationId xmlns:a16="http://schemas.microsoft.com/office/drawing/2014/main" id="{D3692CA5-B9AA-5E04-7A8D-9A26FD0AEC9B}"/>
              </a:ext>
            </a:extLst>
          </p:cNvPr>
          <p:cNvSpPr txBox="1"/>
          <p:nvPr/>
        </p:nvSpPr>
        <p:spPr>
          <a:xfrm>
            <a:off x="132444" y="2874530"/>
            <a:ext cx="1722040" cy="461665"/>
          </a:xfrm>
          <a:prstGeom prst="rect">
            <a:avLst/>
          </a:prstGeom>
          <a:noFill/>
        </p:spPr>
        <p:txBody>
          <a:bodyPr wrap="square" rtlCol="0">
            <a:spAutoFit/>
          </a:bodyPr>
          <a:lstStyle/>
          <a:p>
            <a:r>
              <a:rPr lang="en-US" sz="2400" dirty="0"/>
              <a:t>3:15 pm</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30B7F62-8393-BD14-8720-9ABF083B1C50}"/>
                  </a:ext>
                </a:extLst>
              </p:cNvPr>
              <p:cNvSpPr txBox="1"/>
              <p:nvPr/>
            </p:nvSpPr>
            <p:spPr>
              <a:xfrm>
                <a:off x="6797419" y="960512"/>
                <a:ext cx="5394581" cy="5078313"/>
              </a:xfrm>
              <a:prstGeom prst="rect">
                <a:avLst/>
              </a:prstGeom>
              <a:noFill/>
            </p:spPr>
            <p:txBody>
              <a:bodyPr wrap="square" rtlCol="0">
                <a:spAutoFit/>
              </a:bodyPr>
              <a:lstStyle/>
              <a:p>
                <a:r>
                  <a:rPr lang="en-US" sz="3200" dirty="0"/>
                  <a:t>How we will spend time together? </a:t>
                </a:r>
              </a:p>
              <a:p>
                <a:endParaRPr lang="en-US" sz="2800" dirty="0"/>
              </a:p>
              <a:p>
                <a:pPr marL="285750" indent="-285750">
                  <a:buFont typeface="Arial" panose="020B0604020202020204" pitchFamily="34" charset="0"/>
                  <a:buChar char="•"/>
                </a:pPr>
                <a:r>
                  <a:rPr lang="en-US" sz="2800" dirty="0"/>
                  <a:t>My lectures (45mins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2)</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Your participations</a:t>
                </a:r>
              </a:p>
              <a:p>
                <a:pPr marL="742950" lvl="1" indent="-285750">
                  <a:buFont typeface="Arial" panose="020B0604020202020204" pitchFamily="34" charset="0"/>
                  <a:buChar char="•"/>
                </a:pPr>
                <a:r>
                  <a:rPr lang="en-US" sz="2800" dirty="0"/>
                  <a:t>Self-intros (5mins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2) </a:t>
                </a:r>
              </a:p>
              <a:p>
                <a:pPr marL="742950" lvl="1" indent="-285750">
                  <a:buFont typeface="Arial" panose="020B0604020202020204" pitchFamily="34" charset="0"/>
                  <a:buChar char="•"/>
                </a:pPr>
                <a:r>
                  <a:rPr lang="en-US" sz="2800" dirty="0"/>
                  <a:t>Questions (10mins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2) </a:t>
                </a:r>
              </a:p>
              <a:p>
                <a:pPr marL="742950" lvl="1" indent="-285750">
                  <a:buFont typeface="Arial" panose="020B0604020202020204" pitchFamily="34" charset="0"/>
                  <a:buChar char="•"/>
                </a:pPr>
                <a:r>
                  <a:rPr lang="en-US" sz="2800" dirty="0"/>
                  <a:t>Paper sharing (5mins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a:t>
                </a:r>
                <a:r>
                  <a:rPr lang="en-US" altLang="zh-CN" sz="2800" dirty="0"/>
                  <a:t>3</a:t>
                </a:r>
                <a:r>
                  <a:rPr lang="en-US" sz="2800" dirty="0"/>
                  <a:t>)</a:t>
                </a:r>
              </a:p>
              <a:p>
                <a:pPr marL="742950" lvl="1" indent="-285750">
                  <a:buFont typeface="Arial" panose="020B0604020202020204" pitchFamily="34" charset="0"/>
                  <a:buChar char="•"/>
                </a:pPr>
                <a:r>
                  <a:rPr lang="en-US" sz="2800" dirty="0"/>
                  <a:t>Project discussions (</a:t>
                </a:r>
                <a:r>
                  <a:rPr lang="en-US" altLang="zh-CN" sz="2800" dirty="0"/>
                  <a:t>15</a:t>
                </a:r>
                <a:r>
                  <a:rPr lang="en-US" sz="2800" dirty="0"/>
                  <a:t>mins)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7" name="TextBox 26">
                <a:extLst>
                  <a:ext uri="{FF2B5EF4-FFF2-40B4-BE49-F238E27FC236}">
                    <a16:creationId xmlns:a16="http://schemas.microsoft.com/office/drawing/2014/main" id="{F30B7F62-8393-BD14-8720-9ABF083B1C50}"/>
                  </a:ext>
                </a:extLst>
              </p:cNvPr>
              <p:cNvSpPr txBox="1">
                <a:spLocks noRot="1" noChangeAspect="1" noMove="1" noResize="1" noEditPoints="1" noAdjustHandles="1" noChangeArrowheads="1" noChangeShapeType="1" noTextEdit="1"/>
              </p:cNvSpPr>
              <p:nvPr/>
            </p:nvSpPr>
            <p:spPr>
              <a:xfrm>
                <a:off x="6797419" y="960512"/>
                <a:ext cx="5394581" cy="5078313"/>
              </a:xfrm>
              <a:prstGeom prst="rect">
                <a:avLst/>
              </a:prstGeom>
              <a:blipFill>
                <a:blip r:embed="rId2"/>
                <a:stretch>
                  <a:fillRect l="-2817" t="-1496" r="-1174"/>
                </a:stretch>
              </a:blipFill>
            </p:spPr>
            <p:txBody>
              <a:bodyPr/>
              <a:lstStyle/>
              <a:p>
                <a:r>
                  <a:rPr lang="en-US">
                    <a:noFill/>
                  </a:rPr>
                  <a:t> </a:t>
                </a:r>
              </a:p>
            </p:txBody>
          </p:sp>
        </mc:Fallback>
      </mc:AlternateContent>
    </p:spTree>
    <p:extLst>
      <p:ext uri="{BB962C8B-B14F-4D97-AF65-F5344CB8AC3E}">
        <p14:creationId xmlns:p14="http://schemas.microsoft.com/office/powerpoint/2010/main" val="16311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EA6FF-2FB8-C67F-6610-C837A71DC69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ED98176-33B4-2B30-6C71-9DF67CA8E39D}"/>
              </a:ext>
            </a:extLst>
          </p:cNvPr>
          <p:cNvSpPr/>
          <p:nvPr/>
        </p:nvSpPr>
        <p:spPr>
          <a:xfrm>
            <a:off x="1615258" y="395287"/>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a:t>
            </a:r>
          </a:p>
        </p:txBody>
      </p:sp>
      <p:sp>
        <p:nvSpPr>
          <p:cNvPr id="3" name="Rectangle 2">
            <a:extLst>
              <a:ext uri="{FF2B5EF4-FFF2-40B4-BE49-F238E27FC236}">
                <a16:creationId xmlns:a16="http://schemas.microsoft.com/office/drawing/2014/main" id="{C74AFA0B-BA6A-264E-A8A3-894DB0E0C7CC}"/>
              </a:ext>
            </a:extLst>
          </p:cNvPr>
          <p:cNvSpPr/>
          <p:nvPr/>
        </p:nvSpPr>
        <p:spPr>
          <a:xfrm>
            <a:off x="1615257" y="2780141"/>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II</a:t>
            </a:r>
          </a:p>
        </p:txBody>
      </p:sp>
      <p:sp>
        <p:nvSpPr>
          <p:cNvPr id="4" name="TextBox 3">
            <a:extLst>
              <a:ext uri="{FF2B5EF4-FFF2-40B4-BE49-F238E27FC236}">
                <a16:creationId xmlns:a16="http://schemas.microsoft.com/office/drawing/2014/main" id="{0ADFA5D0-415B-BA38-98DC-DC880F5CA437}"/>
              </a:ext>
            </a:extLst>
          </p:cNvPr>
          <p:cNvSpPr txBox="1"/>
          <p:nvPr/>
        </p:nvSpPr>
        <p:spPr>
          <a:xfrm>
            <a:off x="113370" y="174403"/>
            <a:ext cx="1722040" cy="461665"/>
          </a:xfrm>
          <a:prstGeom prst="rect">
            <a:avLst/>
          </a:prstGeom>
          <a:noFill/>
        </p:spPr>
        <p:txBody>
          <a:bodyPr wrap="square" rtlCol="0">
            <a:spAutoFit/>
          </a:bodyPr>
          <a:lstStyle/>
          <a:p>
            <a:r>
              <a:rPr lang="en-US" sz="2400" dirty="0"/>
              <a:t>2:00 pm</a:t>
            </a:r>
          </a:p>
        </p:txBody>
      </p:sp>
      <p:sp>
        <p:nvSpPr>
          <p:cNvPr id="5" name="TextBox 4">
            <a:extLst>
              <a:ext uri="{FF2B5EF4-FFF2-40B4-BE49-F238E27FC236}">
                <a16:creationId xmlns:a16="http://schemas.microsoft.com/office/drawing/2014/main" id="{643667EE-B43F-1C0C-DDAC-0B5E2E63A7A3}"/>
              </a:ext>
            </a:extLst>
          </p:cNvPr>
          <p:cNvSpPr txBox="1"/>
          <p:nvPr/>
        </p:nvSpPr>
        <p:spPr>
          <a:xfrm>
            <a:off x="132448" y="1483366"/>
            <a:ext cx="1722040" cy="461665"/>
          </a:xfrm>
          <a:prstGeom prst="rect">
            <a:avLst/>
          </a:prstGeom>
          <a:noFill/>
        </p:spPr>
        <p:txBody>
          <a:bodyPr wrap="square" rtlCol="0">
            <a:spAutoFit/>
          </a:bodyPr>
          <a:lstStyle/>
          <a:p>
            <a:r>
              <a:rPr lang="en-US" sz="2400" dirty="0"/>
              <a:t>2:50 pm</a:t>
            </a:r>
          </a:p>
        </p:txBody>
      </p:sp>
      <p:sp>
        <p:nvSpPr>
          <p:cNvPr id="6" name="Rectangle 5">
            <a:extLst>
              <a:ext uri="{FF2B5EF4-FFF2-40B4-BE49-F238E27FC236}">
                <a16:creationId xmlns:a16="http://schemas.microsoft.com/office/drawing/2014/main" id="{112311A6-8B34-04E6-86E9-42718BF7E1D4}"/>
              </a:ext>
            </a:extLst>
          </p:cNvPr>
          <p:cNvSpPr/>
          <p:nvPr/>
        </p:nvSpPr>
        <p:spPr>
          <a:xfrm>
            <a:off x="1615257" y="1705103"/>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8" name="TextBox 7">
            <a:extLst>
              <a:ext uri="{FF2B5EF4-FFF2-40B4-BE49-F238E27FC236}">
                <a16:creationId xmlns:a16="http://schemas.microsoft.com/office/drawing/2014/main" id="{84AD227D-152C-1A4D-FB13-4F244E6EBE2C}"/>
              </a:ext>
            </a:extLst>
          </p:cNvPr>
          <p:cNvSpPr txBox="1"/>
          <p:nvPr/>
        </p:nvSpPr>
        <p:spPr>
          <a:xfrm>
            <a:off x="132447" y="1952237"/>
            <a:ext cx="1722040" cy="461665"/>
          </a:xfrm>
          <a:prstGeom prst="rect">
            <a:avLst/>
          </a:prstGeom>
          <a:noFill/>
        </p:spPr>
        <p:txBody>
          <a:bodyPr wrap="square" rtlCol="0">
            <a:spAutoFit/>
          </a:bodyPr>
          <a:lstStyle/>
          <a:p>
            <a:r>
              <a:rPr lang="en-US" sz="2400" dirty="0"/>
              <a:t>3:00 pm</a:t>
            </a:r>
          </a:p>
        </p:txBody>
      </p:sp>
      <p:sp>
        <p:nvSpPr>
          <p:cNvPr id="9" name="Rectangle 8">
            <a:extLst>
              <a:ext uri="{FF2B5EF4-FFF2-40B4-BE49-F238E27FC236}">
                <a16:creationId xmlns:a16="http://schemas.microsoft.com/office/drawing/2014/main" id="{F8FCF000-B06A-586C-0623-FFE8A0A15653}"/>
              </a:ext>
            </a:extLst>
          </p:cNvPr>
          <p:cNvSpPr/>
          <p:nvPr/>
        </p:nvSpPr>
        <p:spPr>
          <a:xfrm>
            <a:off x="1615257" y="2224087"/>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0" name="TextBox 9">
            <a:extLst>
              <a:ext uri="{FF2B5EF4-FFF2-40B4-BE49-F238E27FC236}">
                <a16:creationId xmlns:a16="http://schemas.microsoft.com/office/drawing/2014/main" id="{E0ADDBA1-97D2-16A6-F033-3BD882C79306}"/>
              </a:ext>
            </a:extLst>
          </p:cNvPr>
          <p:cNvSpPr txBox="1"/>
          <p:nvPr/>
        </p:nvSpPr>
        <p:spPr>
          <a:xfrm>
            <a:off x="132446" y="2510347"/>
            <a:ext cx="1722040" cy="461665"/>
          </a:xfrm>
          <a:prstGeom prst="rect">
            <a:avLst/>
          </a:prstGeom>
          <a:noFill/>
        </p:spPr>
        <p:txBody>
          <a:bodyPr wrap="square" rtlCol="0">
            <a:spAutoFit/>
          </a:bodyPr>
          <a:lstStyle/>
          <a:p>
            <a:r>
              <a:rPr lang="en-US" sz="2400" dirty="0"/>
              <a:t>3:10 pm</a:t>
            </a:r>
          </a:p>
        </p:txBody>
      </p:sp>
      <p:sp>
        <p:nvSpPr>
          <p:cNvPr id="11" name="TextBox 10">
            <a:extLst>
              <a:ext uri="{FF2B5EF4-FFF2-40B4-BE49-F238E27FC236}">
                <a16:creationId xmlns:a16="http://schemas.microsoft.com/office/drawing/2014/main" id="{AC46BF7C-AF39-A6DD-66EA-9430644A395B}"/>
              </a:ext>
            </a:extLst>
          </p:cNvPr>
          <p:cNvSpPr txBox="1"/>
          <p:nvPr/>
        </p:nvSpPr>
        <p:spPr>
          <a:xfrm>
            <a:off x="132445" y="3868220"/>
            <a:ext cx="1722040" cy="461665"/>
          </a:xfrm>
          <a:prstGeom prst="rect">
            <a:avLst/>
          </a:prstGeom>
          <a:noFill/>
        </p:spPr>
        <p:txBody>
          <a:bodyPr wrap="square" rtlCol="0">
            <a:spAutoFit/>
          </a:bodyPr>
          <a:lstStyle/>
          <a:p>
            <a:r>
              <a:rPr lang="en-US" sz="2400" dirty="0"/>
              <a:t>4:00 pm</a:t>
            </a:r>
          </a:p>
        </p:txBody>
      </p:sp>
      <p:sp>
        <p:nvSpPr>
          <p:cNvPr id="12" name="Rectangle 11">
            <a:extLst>
              <a:ext uri="{FF2B5EF4-FFF2-40B4-BE49-F238E27FC236}">
                <a16:creationId xmlns:a16="http://schemas.microsoft.com/office/drawing/2014/main" id="{7B1D20DA-E3EB-515A-20F6-FDFF52BEC2C5}"/>
              </a:ext>
            </a:extLst>
          </p:cNvPr>
          <p:cNvSpPr/>
          <p:nvPr/>
        </p:nvSpPr>
        <p:spPr>
          <a:xfrm>
            <a:off x="1615257" y="4089957"/>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13" name="TextBox 12">
            <a:extLst>
              <a:ext uri="{FF2B5EF4-FFF2-40B4-BE49-F238E27FC236}">
                <a16:creationId xmlns:a16="http://schemas.microsoft.com/office/drawing/2014/main" id="{AFF00D05-AA4C-EE6C-95F3-AB35D35A371A}"/>
              </a:ext>
            </a:extLst>
          </p:cNvPr>
          <p:cNvSpPr txBox="1"/>
          <p:nvPr/>
        </p:nvSpPr>
        <p:spPr>
          <a:xfrm>
            <a:off x="132445" y="4356997"/>
            <a:ext cx="1722040" cy="461665"/>
          </a:xfrm>
          <a:prstGeom prst="rect">
            <a:avLst/>
          </a:prstGeom>
          <a:noFill/>
        </p:spPr>
        <p:txBody>
          <a:bodyPr wrap="square" rtlCol="0">
            <a:spAutoFit/>
          </a:bodyPr>
          <a:lstStyle/>
          <a:p>
            <a:r>
              <a:rPr lang="en-US" sz="2400" dirty="0"/>
              <a:t>4:10 pm</a:t>
            </a:r>
          </a:p>
        </p:txBody>
      </p:sp>
      <p:sp>
        <p:nvSpPr>
          <p:cNvPr id="14" name="Rectangle 13">
            <a:extLst>
              <a:ext uri="{FF2B5EF4-FFF2-40B4-BE49-F238E27FC236}">
                <a16:creationId xmlns:a16="http://schemas.microsoft.com/office/drawing/2014/main" id="{F7874F74-DF2C-AF47-5115-3FA94FFDA460}"/>
              </a:ext>
            </a:extLst>
          </p:cNvPr>
          <p:cNvSpPr/>
          <p:nvPr/>
        </p:nvSpPr>
        <p:spPr>
          <a:xfrm>
            <a:off x="1615257" y="4646011"/>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5" name="TextBox 14">
            <a:extLst>
              <a:ext uri="{FF2B5EF4-FFF2-40B4-BE49-F238E27FC236}">
                <a16:creationId xmlns:a16="http://schemas.microsoft.com/office/drawing/2014/main" id="{BD050C18-90E4-99A1-42C3-D84C86970255}"/>
              </a:ext>
            </a:extLst>
          </p:cNvPr>
          <p:cNvSpPr txBox="1"/>
          <p:nvPr/>
        </p:nvSpPr>
        <p:spPr>
          <a:xfrm>
            <a:off x="113370" y="4956300"/>
            <a:ext cx="1722040" cy="461665"/>
          </a:xfrm>
          <a:prstGeom prst="rect">
            <a:avLst/>
          </a:prstGeom>
          <a:noFill/>
        </p:spPr>
        <p:txBody>
          <a:bodyPr wrap="square" rtlCol="0">
            <a:spAutoFit/>
          </a:bodyPr>
          <a:lstStyle/>
          <a:p>
            <a:r>
              <a:rPr lang="en-US" sz="2400" dirty="0"/>
              <a:t>4:20 pm</a:t>
            </a:r>
          </a:p>
        </p:txBody>
      </p:sp>
      <p:sp>
        <p:nvSpPr>
          <p:cNvPr id="16" name="Rectangle 15">
            <a:extLst>
              <a:ext uri="{FF2B5EF4-FFF2-40B4-BE49-F238E27FC236}">
                <a16:creationId xmlns:a16="http://schemas.microsoft.com/office/drawing/2014/main" id="{A9C0A932-9081-8F97-FE02-918BEDED2759}"/>
              </a:ext>
            </a:extLst>
          </p:cNvPr>
          <p:cNvSpPr/>
          <p:nvPr/>
        </p:nvSpPr>
        <p:spPr>
          <a:xfrm>
            <a:off x="1615257" y="5202064"/>
            <a:ext cx="5140411" cy="684861"/>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Paper Sharing </a:t>
            </a:r>
          </a:p>
        </p:txBody>
      </p:sp>
      <p:sp>
        <p:nvSpPr>
          <p:cNvPr id="19" name="TextBox 18">
            <a:extLst>
              <a:ext uri="{FF2B5EF4-FFF2-40B4-BE49-F238E27FC236}">
                <a16:creationId xmlns:a16="http://schemas.microsoft.com/office/drawing/2014/main" id="{EA66E476-0D0F-450C-B9BD-83828CED3DF3}"/>
              </a:ext>
            </a:extLst>
          </p:cNvPr>
          <p:cNvSpPr txBox="1"/>
          <p:nvPr/>
        </p:nvSpPr>
        <p:spPr>
          <a:xfrm>
            <a:off x="113370" y="5699847"/>
            <a:ext cx="1722040" cy="461665"/>
          </a:xfrm>
          <a:prstGeom prst="rect">
            <a:avLst/>
          </a:prstGeom>
          <a:noFill/>
        </p:spPr>
        <p:txBody>
          <a:bodyPr wrap="square" rtlCol="0">
            <a:spAutoFit/>
          </a:bodyPr>
          <a:lstStyle/>
          <a:p>
            <a:r>
              <a:rPr lang="en-US" sz="2400" dirty="0"/>
              <a:t>4:35 pm</a:t>
            </a:r>
          </a:p>
        </p:txBody>
      </p:sp>
      <p:sp>
        <p:nvSpPr>
          <p:cNvPr id="20" name="Rectangle 19">
            <a:extLst>
              <a:ext uri="{FF2B5EF4-FFF2-40B4-BE49-F238E27FC236}">
                <a16:creationId xmlns:a16="http://schemas.microsoft.com/office/drawing/2014/main" id="{F3E7C4C7-D8C7-DC87-A504-B971E8D6FAED}"/>
              </a:ext>
            </a:extLst>
          </p:cNvPr>
          <p:cNvSpPr/>
          <p:nvPr/>
        </p:nvSpPr>
        <p:spPr>
          <a:xfrm>
            <a:off x="1615254" y="5886926"/>
            <a:ext cx="5140411" cy="55605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Project Related 1 – 1 Discussions </a:t>
            </a:r>
          </a:p>
        </p:txBody>
      </p:sp>
      <p:sp>
        <p:nvSpPr>
          <p:cNvPr id="21" name="TextBox 20">
            <a:extLst>
              <a:ext uri="{FF2B5EF4-FFF2-40B4-BE49-F238E27FC236}">
                <a16:creationId xmlns:a16="http://schemas.microsoft.com/office/drawing/2014/main" id="{5480AF6E-C100-E4B5-45DF-B14F241786E8}"/>
              </a:ext>
            </a:extLst>
          </p:cNvPr>
          <p:cNvSpPr txBox="1"/>
          <p:nvPr/>
        </p:nvSpPr>
        <p:spPr>
          <a:xfrm>
            <a:off x="113370" y="6153958"/>
            <a:ext cx="1722040" cy="461665"/>
          </a:xfrm>
          <a:prstGeom prst="rect">
            <a:avLst/>
          </a:prstGeom>
          <a:noFill/>
        </p:spPr>
        <p:txBody>
          <a:bodyPr wrap="square" rtlCol="0">
            <a:spAutoFit/>
          </a:bodyPr>
          <a:lstStyle/>
          <a:p>
            <a:r>
              <a:rPr lang="en-US" sz="2400" dirty="0"/>
              <a:t>4:50 pm</a:t>
            </a:r>
          </a:p>
        </p:txBody>
      </p:sp>
      <p:sp>
        <p:nvSpPr>
          <p:cNvPr id="22" name="Rectangle 21">
            <a:extLst>
              <a:ext uri="{FF2B5EF4-FFF2-40B4-BE49-F238E27FC236}">
                <a16:creationId xmlns:a16="http://schemas.microsoft.com/office/drawing/2014/main" id="{0550B2F0-943D-17D4-43E7-FCF023521F1C}"/>
              </a:ext>
            </a:extLst>
          </p:cNvPr>
          <p:cNvSpPr/>
          <p:nvPr/>
        </p:nvSpPr>
        <p:spPr>
          <a:xfrm>
            <a:off x="1615256" y="378642"/>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3" name="TextBox 22">
            <a:extLst>
              <a:ext uri="{FF2B5EF4-FFF2-40B4-BE49-F238E27FC236}">
                <a16:creationId xmlns:a16="http://schemas.microsoft.com/office/drawing/2014/main" id="{3B28E83A-8FC5-2D68-8DEC-97B28AA69137}"/>
              </a:ext>
            </a:extLst>
          </p:cNvPr>
          <p:cNvSpPr txBox="1"/>
          <p:nvPr/>
        </p:nvSpPr>
        <p:spPr>
          <a:xfrm>
            <a:off x="113370" y="498847"/>
            <a:ext cx="1722040" cy="461665"/>
          </a:xfrm>
          <a:prstGeom prst="rect">
            <a:avLst/>
          </a:prstGeom>
          <a:noFill/>
        </p:spPr>
        <p:txBody>
          <a:bodyPr wrap="square" rtlCol="0">
            <a:spAutoFit/>
          </a:bodyPr>
          <a:lstStyle/>
          <a:p>
            <a:r>
              <a:rPr lang="en-US" sz="2400" dirty="0"/>
              <a:t>2:05 pm</a:t>
            </a:r>
          </a:p>
        </p:txBody>
      </p:sp>
      <p:sp>
        <p:nvSpPr>
          <p:cNvPr id="25" name="Rectangle 24">
            <a:extLst>
              <a:ext uri="{FF2B5EF4-FFF2-40B4-BE49-F238E27FC236}">
                <a16:creationId xmlns:a16="http://schemas.microsoft.com/office/drawing/2014/main" id="{27CF9399-64A7-390A-290C-199E5D76348A}"/>
              </a:ext>
            </a:extLst>
          </p:cNvPr>
          <p:cNvSpPr/>
          <p:nvPr/>
        </p:nvSpPr>
        <p:spPr>
          <a:xfrm>
            <a:off x="1615255" y="2780741"/>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6" name="TextBox 25">
            <a:extLst>
              <a:ext uri="{FF2B5EF4-FFF2-40B4-BE49-F238E27FC236}">
                <a16:creationId xmlns:a16="http://schemas.microsoft.com/office/drawing/2014/main" id="{B69E80C4-9A9C-18B5-69B6-AE4122686E20}"/>
              </a:ext>
            </a:extLst>
          </p:cNvPr>
          <p:cNvSpPr txBox="1"/>
          <p:nvPr/>
        </p:nvSpPr>
        <p:spPr>
          <a:xfrm>
            <a:off x="132444" y="2874530"/>
            <a:ext cx="1722040" cy="461665"/>
          </a:xfrm>
          <a:prstGeom prst="rect">
            <a:avLst/>
          </a:prstGeom>
          <a:noFill/>
        </p:spPr>
        <p:txBody>
          <a:bodyPr wrap="square" rtlCol="0">
            <a:spAutoFit/>
          </a:bodyPr>
          <a:lstStyle/>
          <a:p>
            <a:r>
              <a:rPr lang="en-US" sz="2400" dirty="0"/>
              <a:t>3:15 pm</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1A4ED4A-C7A8-0395-4CF3-BA46BDB37259}"/>
                  </a:ext>
                </a:extLst>
              </p:cNvPr>
              <p:cNvSpPr txBox="1"/>
              <p:nvPr/>
            </p:nvSpPr>
            <p:spPr>
              <a:xfrm>
                <a:off x="6581437" y="684086"/>
                <a:ext cx="5322965" cy="5386090"/>
              </a:xfrm>
              <a:prstGeom prst="rect">
                <a:avLst/>
              </a:prstGeom>
              <a:noFill/>
            </p:spPr>
            <p:txBody>
              <a:bodyPr wrap="square" rtlCol="0">
                <a:spAutoFit/>
              </a:bodyPr>
              <a:lstStyle/>
              <a:p>
                <a:endParaRPr lang="en-US" sz="2800" dirty="0"/>
              </a:p>
              <a:p>
                <a:pPr marL="742950" lvl="1" indent="-285750">
                  <a:buFont typeface="Arial" panose="020B0604020202020204" pitchFamily="34" charset="0"/>
                  <a:buChar char="•"/>
                </a:pPr>
                <a:r>
                  <a:rPr lang="en-US" sz="2800" dirty="0"/>
                  <a:t>Self-intros (5mins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2) </a:t>
                </a:r>
              </a:p>
              <a:p>
                <a:pPr marL="1200150" lvl="2" indent="-285750">
                  <a:buFont typeface="Arial" panose="020B0604020202020204" pitchFamily="34" charset="0"/>
                  <a:buChar char="•"/>
                </a:pPr>
                <a:r>
                  <a:rPr lang="en-US" sz="2800" dirty="0"/>
                  <a:t>Let everyone knows everyone</a:t>
                </a:r>
              </a:p>
              <a:p>
                <a:pPr lvl="2"/>
                <a:endParaRPr lang="en-US" sz="2800" dirty="0"/>
              </a:p>
              <a:p>
                <a:pPr marL="1200150" lvl="2" indent="-285750">
                  <a:buFont typeface="Arial" panose="020B0604020202020204" pitchFamily="34" charset="0"/>
                  <a:buChar char="•"/>
                </a:pPr>
                <a:r>
                  <a:rPr lang="en-US" sz="2800" dirty="0"/>
                  <a:t>Like your experience, motivations, and what is special about you</a:t>
                </a:r>
              </a:p>
              <a:p>
                <a:pPr marL="1200150" lvl="2" indent="-285750">
                  <a:buFont typeface="Arial" panose="020B0604020202020204" pitchFamily="34" charset="0"/>
                  <a:buChar char="•"/>
                </a:pPr>
                <a:endParaRPr lang="en-US" sz="2800" dirty="0"/>
              </a:p>
              <a:p>
                <a:pPr marL="1200150" lvl="2" indent="-285750">
                  <a:buFont typeface="Arial" panose="020B0604020202020204" pitchFamily="34" charset="0"/>
                  <a:buChar char="•"/>
                </a:pPr>
                <a:r>
                  <a:rPr lang="en-US" sz="2800" u="sng" dirty="0"/>
                  <a:t>sign-up via shared form</a:t>
                </a:r>
              </a:p>
              <a:p>
                <a:pPr marL="1200150" lvl="2"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27" name="TextBox 26">
                <a:extLst>
                  <a:ext uri="{FF2B5EF4-FFF2-40B4-BE49-F238E27FC236}">
                    <a16:creationId xmlns:a16="http://schemas.microsoft.com/office/drawing/2014/main" id="{21A4ED4A-C7A8-0395-4CF3-BA46BDB37259}"/>
                  </a:ext>
                </a:extLst>
              </p:cNvPr>
              <p:cNvSpPr txBox="1">
                <a:spLocks noRot="1" noChangeAspect="1" noMove="1" noResize="1" noEditPoints="1" noAdjustHandles="1" noChangeArrowheads="1" noChangeShapeType="1" noTextEdit="1"/>
              </p:cNvSpPr>
              <p:nvPr/>
            </p:nvSpPr>
            <p:spPr>
              <a:xfrm>
                <a:off x="6581437" y="684086"/>
                <a:ext cx="5322965" cy="538609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796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FC6DA-104F-4484-DD94-785042AF4EE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4E71E73-995D-8957-9C71-A7892222877F}"/>
              </a:ext>
            </a:extLst>
          </p:cNvPr>
          <p:cNvSpPr/>
          <p:nvPr/>
        </p:nvSpPr>
        <p:spPr>
          <a:xfrm>
            <a:off x="1615258" y="395287"/>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a:t>
            </a:r>
          </a:p>
        </p:txBody>
      </p:sp>
      <p:sp>
        <p:nvSpPr>
          <p:cNvPr id="3" name="Rectangle 2">
            <a:extLst>
              <a:ext uri="{FF2B5EF4-FFF2-40B4-BE49-F238E27FC236}">
                <a16:creationId xmlns:a16="http://schemas.microsoft.com/office/drawing/2014/main" id="{4A073339-B82F-427B-5981-5A4A365E03C8}"/>
              </a:ext>
            </a:extLst>
          </p:cNvPr>
          <p:cNvSpPr/>
          <p:nvPr/>
        </p:nvSpPr>
        <p:spPr>
          <a:xfrm>
            <a:off x="1615257" y="2780141"/>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II</a:t>
            </a:r>
          </a:p>
        </p:txBody>
      </p:sp>
      <p:sp>
        <p:nvSpPr>
          <p:cNvPr id="4" name="TextBox 3">
            <a:extLst>
              <a:ext uri="{FF2B5EF4-FFF2-40B4-BE49-F238E27FC236}">
                <a16:creationId xmlns:a16="http://schemas.microsoft.com/office/drawing/2014/main" id="{13E16184-D2D7-0D23-CBA6-45397E5E9BF5}"/>
              </a:ext>
            </a:extLst>
          </p:cNvPr>
          <p:cNvSpPr txBox="1"/>
          <p:nvPr/>
        </p:nvSpPr>
        <p:spPr>
          <a:xfrm>
            <a:off x="113370" y="174403"/>
            <a:ext cx="1722040" cy="461665"/>
          </a:xfrm>
          <a:prstGeom prst="rect">
            <a:avLst/>
          </a:prstGeom>
          <a:noFill/>
        </p:spPr>
        <p:txBody>
          <a:bodyPr wrap="square" rtlCol="0">
            <a:spAutoFit/>
          </a:bodyPr>
          <a:lstStyle/>
          <a:p>
            <a:r>
              <a:rPr lang="en-US" sz="2400" dirty="0"/>
              <a:t>2:00 pm</a:t>
            </a:r>
          </a:p>
        </p:txBody>
      </p:sp>
      <p:sp>
        <p:nvSpPr>
          <p:cNvPr id="5" name="TextBox 4">
            <a:extLst>
              <a:ext uri="{FF2B5EF4-FFF2-40B4-BE49-F238E27FC236}">
                <a16:creationId xmlns:a16="http://schemas.microsoft.com/office/drawing/2014/main" id="{5D54A50B-1D61-1572-1008-C14089C7FF24}"/>
              </a:ext>
            </a:extLst>
          </p:cNvPr>
          <p:cNvSpPr txBox="1"/>
          <p:nvPr/>
        </p:nvSpPr>
        <p:spPr>
          <a:xfrm>
            <a:off x="132448" y="1483366"/>
            <a:ext cx="1722040" cy="461665"/>
          </a:xfrm>
          <a:prstGeom prst="rect">
            <a:avLst/>
          </a:prstGeom>
          <a:noFill/>
        </p:spPr>
        <p:txBody>
          <a:bodyPr wrap="square" rtlCol="0">
            <a:spAutoFit/>
          </a:bodyPr>
          <a:lstStyle/>
          <a:p>
            <a:r>
              <a:rPr lang="en-US" sz="2400" dirty="0"/>
              <a:t>2:50 pm</a:t>
            </a:r>
          </a:p>
        </p:txBody>
      </p:sp>
      <p:sp>
        <p:nvSpPr>
          <p:cNvPr id="6" name="Rectangle 5">
            <a:extLst>
              <a:ext uri="{FF2B5EF4-FFF2-40B4-BE49-F238E27FC236}">
                <a16:creationId xmlns:a16="http://schemas.microsoft.com/office/drawing/2014/main" id="{294D4DBA-AB5B-1351-E772-9E40106476A3}"/>
              </a:ext>
            </a:extLst>
          </p:cNvPr>
          <p:cNvSpPr/>
          <p:nvPr/>
        </p:nvSpPr>
        <p:spPr>
          <a:xfrm>
            <a:off x="1615257" y="1705103"/>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8" name="TextBox 7">
            <a:extLst>
              <a:ext uri="{FF2B5EF4-FFF2-40B4-BE49-F238E27FC236}">
                <a16:creationId xmlns:a16="http://schemas.microsoft.com/office/drawing/2014/main" id="{ED452A96-62E6-6751-CBFC-59728C46CF4B}"/>
              </a:ext>
            </a:extLst>
          </p:cNvPr>
          <p:cNvSpPr txBox="1"/>
          <p:nvPr/>
        </p:nvSpPr>
        <p:spPr>
          <a:xfrm>
            <a:off x="132447" y="1952237"/>
            <a:ext cx="1722040" cy="461665"/>
          </a:xfrm>
          <a:prstGeom prst="rect">
            <a:avLst/>
          </a:prstGeom>
          <a:noFill/>
        </p:spPr>
        <p:txBody>
          <a:bodyPr wrap="square" rtlCol="0">
            <a:spAutoFit/>
          </a:bodyPr>
          <a:lstStyle/>
          <a:p>
            <a:r>
              <a:rPr lang="en-US" sz="2400" dirty="0"/>
              <a:t>3:00 pm</a:t>
            </a:r>
          </a:p>
        </p:txBody>
      </p:sp>
      <p:sp>
        <p:nvSpPr>
          <p:cNvPr id="9" name="Rectangle 8">
            <a:extLst>
              <a:ext uri="{FF2B5EF4-FFF2-40B4-BE49-F238E27FC236}">
                <a16:creationId xmlns:a16="http://schemas.microsoft.com/office/drawing/2014/main" id="{8D771076-4923-6445-A2DE-0ECE70511840}"/>
              </a:ext>
            </a:extLst>
          </p:cNvPr>
          <p:cNvSpPr/>
          <p:nvPr/>
        </p:nvSpPr>
        <p:spPr>
          <a:xfrm>
            <a:off x="1615257" y="2224087"/>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0" name="TextBox 9">
            <a:extLst>
              <a:ext uri="{FF2B5EF4-FFF2-40B4-BE49-F238E27FC236}">
                <a16:creationId xmlns:a16="http://schemas.microsoft.com/office/drawing/2014/main" id="{A7663386-78B6-14B3-A977-F565167B8EE8}"/>
              </a:ext>
            </a:extLst>
          </p:cNvPr>
          <p:cNvSpPr txBox="1"/>
          <p:nvPr/>
        </p:nvSpPr>
        <p:spPr>
          <a:xfrm>
            <a:off x="132446" y="2510347"/>
            <a:ext cx="1722040" cy="461665"/>
          </a:xfrm>
          <a:prstGeom prst="rect">
            <a:avLst/>
          </a:prstGeom>
          <a:noFill/>
        </p:spPr>
        <p:txBody>
          <a:bodyPr wrap="square" rtlCol="0">
            <a:spAutoFit/>
          </a:bodyPr>
          <a:lstStyle/>
          <a:p>
            <a:r>
              <a:rPr lang="en-US" sz="2400" dirty="0"/>
              <a:t>3:10 pm</a:t>
            </a:r>
          </a:p>
        </p:txBody>
      </p:sp>
      <p:sp>
        <p:nvSpPr>
          <p:cNvPr id="11" name="TextBox 10">
            <a:extLst>
              <a:ext uri="{FF2B5EF4-FFF2-40B4-BE49-F238E27FC236}">
                <a16:creationId xmlns:a16="http://schemas.microsoft.com/office/drawing/2014/main" id="{CCBD4D8B-E931-98E5-3C8D-B896CF9E6A0E}"/>
              </a:ext>
            </a:extLst>
          </p:cNvPr>
          <p:cNvSpPr txBox="1"/>
          <p:nvPr/>
        </p:nvSpPr>
        <p:spPr>
          <a:xfrm>
            <a:off x="132445" y="3868220"/>
            <a:ext cx="1722040" cy="461665"/>
          </a:xfrm>
          <a:prstGeom prst="rect">
            <a:avLst/>
          </a:prstGeom>
          <a:noFill/>
        </p:spPr>
        <p:txBody>
          <a:bodyPr wrap="square" rtlCol="0">
            <a:spAutoFit/>
          </a:bodyPr>
          <a:lstStyle/>
          <a:p>
            <a:r>
              <a:rPr lang="en-US" sz="2400" dirty="0"/>
              <a:t>4:00 pm</a:t>
            </a:r>
          </a:p>
        </p:txBody>
      </p:sp>
      <p:sp>
        <p:nvSpPr>
          <p:cNvPr id="12" name="Rectangle 11">
            <a:extLst>
              <a:ext uri="{FF2B5EF4-FFF2-40B4-BE49-F238E27FC236}">
                <a16:creationId xmlns:a16="http://schemas.microsoft.com/office/drawing/2014/main" id="{21C741BD-08C2-87B2-1B2A-42FF6775495B}"/>
              </a:ext>
            </a:extLst>
          </p:cNvPr>
          <p:cNvSpPr/>
          <p:nvPr/>
        </p:nvSpPr>
        <p:spPr>
          <a:xfrm>
            <a:off x="1615257" y="4089957"/>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13" name="TextBox 12">
            <a:extLst>
              <a:ext uri="{FF2B5EF4-FFF2-40B4-BE49-F238E27FC236}">
                <a16:creationId xmlns:a16="http://schemas.microsoft.com/office/drawing/2014/main" id="{C1AA5169-F70D-3B07-8857-0C9FBCC20905}"/>
              </a:ext>
            </a:extLst>
          </p:cNvPr>
          <p:cNvSpPr txBox="1"/>
          <p:nvPr/>
        </p:nvSpPr>
        <p:spPr>
          <a:xfrm>
            <a:off x="132445" y="4356997"/>
            <a:ext cx="1722040" cy="461665"/>
          </a:xfrm>
          <a:prstGeom prst="rect">
            <a:avLst/>
          </a:prstGeom>
          <a:noFill/>
        </p:spPr>
        <p:txBody>
          <a:bodyPr wrap="square" rtlCol="0">
            <a:spAutoFit/>
          </a:bodyPr>
          <a:lstStyle/>
          <a:p>
            <a:r>
              <a:rPr lang="en-US" sz="2400" dirty="0"/>
              <a:t>4:10 pm</a:t>
            </a:r>
          </a:p>
        </p:txBody>
      </p:sp>
      <p:sp>
        <p:nvSpPr>
          <p:cNvPr id="14" name="Rectangle 13">
            <a:extLst>
              <a:ext uri="{FF2B5EF4-FFF2-40B4-BE49-F238E27FC236}">
                <a16:creationId xmlns:a16="http://schemas.microsoft.com/office/drawing/2014/main" id="{129E4F68-E34A-B9CD-6BEA-6491F15B4760}"/>
              </a:ext>
            </a:extLst>
          </p:cNvPr>
          <p:cNvSpPr/>
          <p:nvPr/>
        </p:nvSpPr>
        <p:spPr>
          <a:xfrm>
            <a:off x="1615257" y="4646011"/>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5" name="TextBox 14">
            <a:extLst>
              <a:ext uri="{FF2B5EF4-FFF2-40B4-BE49-F238E27FC236}">
                <a16:creationId xmlns:a16="http://schemas.microsoft.com/office/drawing/2014/main" id="{2ED29CC7-E7BC-3BDD-8D15-8447B72F57D6}"/>
              </a:ext>
            </a:extLst>
          </p:cNvPr>
          <p:cNvSpPr txBox="1"/>
          <p:nvPr/>
        </p:nvSpPr>
        <p:spPr>
          <a:xfrm>
            <a:off x="113370" y="4956300"/>
            <a:ext cx="1722040" cy="461665"/>
          </a:xfrm>
          <a:prstGeom prst="rect">
            <a:avLst/>
          </a:prstGeom>
          <a:noFill/>
        </p:spPr>
        <p:txBody>
          <a:bodyPr wrap="square" rtlCol="0">
            <a:spAutoFit/>
          </a:bodyPr>
          <a:lstStyle/>
          <a:p>
            <a:r>
              <a:rPr lang="en-US" sz="2400" dirty="0"/>
              <a:t>4:20 pm</a:t>
            </a:r>
          </a:p>
        </p:txBody>
      </p:sp>
      <p:sp>
        <p:nvSpPr>
          <p:cNvPr id="16" name="Rectangle 15">
            <a:extLst>
              <a:ext uri="{FF2B5EF4-FFF2-40B4-BE49-F238E27FC236}">
                <a16:creationId xmlns:a16="http://schemas.microsoft.com/office/drawing/2014/main" id="{EF360316-A6A6-D82C-2E82-2A9766A18D60}"/>
              </a:ext>
            </a:extLst>
          </p:cNvPr>
          <p:cNvSpPr/>
          <p:nvPr/>
        </p:nvSpPr>
        <p:spPr>
          <a:xfrm>
            <a:off x="1615257" y="5202064"/>
            <a:ext cx="5140411" cy="684861"/>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Paper Sharing 1</a:t>
            </a:r>
          </a:p>
        </p:txBody>
      </p:sp>
      <p:sp>
        <p:nvSpPr>
          <p:cNvPr id="19" name="TextBox 18">
            <a:extLst>
              <a:ext uri="{FF2B5EF4-FFF2-40B4-BE49-F238E27FC236}">
                <a16:creationId xmlns:a16="http://schemas.microsoft.com/office/drawing/2014/main" id="{51A7A341-DF92-53C1-E183-AE3EAFCFD0A1}"/>
              </a:ext>
            </a:extLst>
          </p:cNvPr>
          <p:cNvSpPr txBox="1"/>
          <p:nvPr/>
        </p:nvSpPr>
        <p:spPr>
          <a:xfrm>
            <a:off x="113370" y="5699847"/>
            <a:ext cx="1722040" cy="461665"/>
          </a:xfrm>
          <a:prstGeom prst="rect">
            <a:avLst/>
          </a:prstGeom>
          <a:noFill/>
        </p:spPr>
        <p:txBody>
          <a:bodyPr wrap="square" rtlCol="0">
            <a:spAutoFit/>
          </a:bodyPr>
          <a:lstStyle/>
          <a:p>
            <a:r>
              <a:rPr lang="en-US" sz="2400" dirty="0"/>
              <a:t>4:3</a:t>
            </a:r>
            <a:r>
              <a:rPr lang="en-US" altLang="zh-CN" sz="2400" dirty="0"/>
              <a:t>5</a:t>
            </a:r>
            <a:r>
              <a:rPr lang="en-US" sz="2400" dirty="0"/>
              <a:t> pm</a:t>
            </a:r>
          </a:p>
        </p:txBody>
      </p:sp>
      <p:sp>
        <p:nvSpPr>
          <p:cNvPr id="20" name="Rectangle 19">
            <a:extLst>
              <a:ext uri="{FF2B5EF4-FFF2-40B4-BE49-F238E27FC236}">
                <a16:creationId xmlns:a16="http://schemas.microsoft.com/office/drawing/2014/main" id="{E91B8FF7-B161-9C00-A698-67602D81F235}"/>
              </a:ext>
            </a:extLst>
          </p:cNvPr>
          <p:cNvSpPr/>
          <p:nvPr/>
        </p:nvSpPr>
        <p:spPr>
          <a:xfrm>
            <a:off x="1615254" y="5886926"/>
            <a:ext cx="5140411" cy="55605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Project Related 1 – 1 Discussions </a:t>
            </a:r>
          </a:p>
        </p:txBody>
      </p:sp>
      <p:sp>
        <p:nvSpPr>
          <p:cNvPr id="21" name="TextBox 20">
            <a:extLst>
              <a:ext uri="{FF2B5EF4-FFF2-40B4-BE49-F238E27FC236}">
                <a16:creationId xmlns:a16="http://schemas.microsoft.com/office/drawing/2014/main" id="{9EA98DA4-2166-A8B5-B99E-18EF4FB2D9B1}"/>
              </a:ext>
            </a:extLst>
          </p:cNvPr>
          <p:cNvSpPr txBox="1"/>
          <p:nvPr/>
        </p:nvSpPr>
        <p:spPr>
          <a:xfrm>
            <a:off x="113370" y="6153958"/>
            <a:ext cx="1722040" cy="461665"/>
          </a:xfrm>
          <a:prstGeom prst="rect">
            <a:avLst/>
          </a:prstGeom>
          <a:noFill/>
        </p:spPr>
        <p:txBody>
          <a:bodyPr wrap="square" rtlCol="0">
            <a:spAutoFit/>
          </a:bodyPr>
          <a:lstStyle/>
          <a:p>
            <a:r>
              <a:rPr lang="en-US" sz="2400" dirty="0"/>
              <a:t>4:50 pm</a:t>
            </a:r>
          </a:p>
        </p:txBody>
      </p:sp>
      <p:sp>
        <p:nvSpPr>
          <p:cNvPr id="22" name="Rectangle 21">
            <a:extLst>
              <a:ext uri="{FF2B5EF4-FFF2-40B4-BE49-F238E27FC236}">
                <a16:creationId xmlns:a16="http://schemas.microsoft.com/office/drawing/2014/main" id="{DA02A352-5F70-3500-F8EC-7D61618B3973}"/>
              </a:ext>
            </a:extLst>
          </p:cNvPr>
          <p:cNvSpPr/>
          <p:nvPr/>
        </p:nvSpPr>
        <p:spPr>
          <a:xfrm>
            <a:off x="1615256" y="378642"/>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3" name="TextBox 22">
            <a:extLst>
              <a:ext uri="{FF2B5EF4-FFF2-40B4-BE49-F238E27FC236}">
                <a16:creationId xmlns:a16="http://schemas.microsoft.com/office/drawing/2014/main" id="{68D33A2E-791B-2681-BD92-D48A3D64C6DE}"/>
              </a:ext>
            </a:extLst>
          </p:cNvPr>
          <p:cNvSpPr txBox="1"/>
          <p:nvPr/>
        </p:nvSpPr>
        <p:spPr>
          <a:xfrm>
            <a:off x="113370" y="498847"/>
            <a:ext cx="1722040" cy="461665"/>
          </a:xfrm>
          <a:prstGeom prst="rect">
            <a:avLst/>
          </a:prstGeom>
          <a:noFill/>
        </p:spPr>
        <p:txBody>
          <a:bodyPr wrap="square" rtlCol="0">
            <a:spAutoFit/>
          </a:bodyPr>
          <a:lstStyle/>
          <a:p>
            <a:r>
              <a:rPr lang="en-US" sz="2400" dirty="0"/>
              <a:t>2:0</a:t>
            </a:r>
            <a:r>
              <a:rPr lang="en-US" altLang="zh-CN" sz="2400" dirty="0"/>
              <a:t>5</a:t>
            </a:r>
            <a:r>
              <a:rPr lang="en-US" sz="2400" dirty="0"/>
              <a:t> pm</a:t>
            </a:r>
          </a:p>
        </p:txBody>
      </p:sp>
      <p:sp>
        <p:nvSpPr>
          <p:cNvPr id="25" name="Rectangle 24">
            <a:extLst>
              <a:ext uri="{FF2B5EF4-FFF2-40B4-BE49-F238E27FC236}">
                <a16:creationId xmlns:a16="http://schemas.microsoft.com/office/drawing/2014/main" id="{6EB56521-F1DC-B1D7-063F-617EDE78AF29}"/>
              </a:ext>
            </a:extLst>
          </p:cNvPr>
          <p:cNvSpPr/>
          <p:nvPr/>
        </p:nvSpPr>
        <p:spPr>
          <a:xfrm>
            <a:off x="1615255" y="2780741"/>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6" name="TextBox 25">
            <a:extLst>
              <a:ext uri="{FF2B5EF4-FFF2-40B4-BE49-F238E27FC236}">
                <a16:creationId xmlns:a16="http://schemas.microsoft.com/office/drawing/2014/main" id="{482183B4-D749-BD52-53CE-4E4ABBDCFBC6}"/>
              </a:ext>
            </a:extLst>
          </p:cNvPr>
          <p:cNvSpPr txBox="1"/>
          <p:nvPr/>
        </p:nvSpPr>
        <p:spPr>
          <a:xfrm>
            <a:off x="132444" y="2874530"/>
            <a:ext cx="1722040" cy="461665"/>
          </a:xfrm>
          <a:prstGeom prst="rect">
            <a:avLst/>
          </a:prstGeom>
          <a:noFill/>
        </p:spPr>
        <p:txBody>
          <a:bodyPr wrap="square" rtlCol="0">
            <a:spAutoFit/>
          </a:bodyPr>
          <a:lstStyle/>
          <a:p>
            <a:r>
              <a:rPr lang="en-US" sz="2400" dirty="0"/>
              <a:t>3:15 pm</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17FCD30-4553-93A3-D90E-D455590252BB}"/>
                  </a:ext>
                </a:extLst>
              </p:cNvPr>
              <p:cNvSpPr txBox="1"/>
              <p:nvPr/>
            </p:nvSpPr>
            <p:spPr>
              <a:xfrm>
                <a:off x="6610012" y="667469"/>
                <a:ext cx="5322965" cy="5109091"/>
              </a:xfrm>
              <a:prstGeom prst="rect">
                <a:avLst/>
              </a:prstGeom>
              <a:noFill/>
            </p:spPr>
            <p:txBody>
              <a:bodyPr wrap="square" rtlCol="0">
                <a:spAutoFit/>
              </a:bodyPr>
              <a:lstStyle/>
              <a:p>
                <a:endParaRPr lang="en-US" sz="2800" dirty="0"/>
              </a:p>
              <a:p>
                <a:pPr marL="742950" lvl="1" indent="-285750">
                  <a:buFont typeface="Arial" panose="020B0604020202020204" pitchFamily="34" charset="0"/>
                  <a:buChar char="•"/>
                </a:pPr>
                <a:r>
                  <a:rPr lang="en-US" sz="2800" dirty="0"/>
                  <a:t>Questions (10mins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2) </a:t>
                </a:r>
              </a:p>
              <a:p>
                <a:pPr marL="1200150" lvl="2" indent="-285750">
                  <a:buFont typeface="Arial" panose="020B0604020202020204" pitchFamily="34" charset="0"/>
                  <a:buChar char="•"/>
                </a:pPr>
                <a:r>
                  <a:rPr lang="en-US" sz="2800" dirty="0"/>
                  <a:t>Ask me lecture-related questions</a:t>
                </a:r>
              </a:p>
              <a:p>
                <a:pPr lvl="2"/>
                <a:endParaRPr lang="en-US" sz="2800" dirty="0"/>
              </a:p>
              <a:p>
                <a:pPr marL="1200150" lvl="2" indent="-285750">
                  <a:buFont typeface="Arial" panose="020B0604020202020204" pitchFamily="34" charset="0"/>
                  <a:buChar char="•"/>
                </a:pPr>
                <a:r>
                  <a:rPr lang="en-US" sz="2800" dirty="0"/>
                  <a:t>Let us think, and talk</a:t>
                </a:r>
              </a:p>
              <a:p>
                <a:pPr marL="1200150" lvl="2" indent="-285750">
                  <a:buFont typeface="Arial" panose="020B0604020202020204" pitchFamily="34" charset="0"/>
                  <a:buChar char="•"/>
                </a:pPr>
                <a:endParaRPr lang="en-US" sz="2800" dirty="0"/>
              </a:p>
              <a:p>
                <a:pPr marL="1200150" lvl="2" indent="-285750">
                  <a:buFont typeface="Arial" panose="020B0604020202020204" pitchFamily="34" charset="0"/>
                  <a:buChar char="•"/>
                </a:pPr>
                <a:r>
                  <a:rPr lang="en-US" sz="2800" u="sng" dirty="0"/>
                  <a:t>If you need participation scores from this part, let </a:t>
                </a:r>
                <a:r>
                  <a:rPr lang="en-US" sz="2800" u="sng" dirty="0" err="1"/>
                  <a:t>Nianci</a:t>
                </a:r>
                <a:r>
                  <a:rPr lang="en-US" sz="2800" u="sng" dirty="0"/>
                  <a:t> know after you ask the questions</a:t>
                </a:r>
                <a:endParaRPr lang="en-US" u="sng" dirty="0"/>
              </a:p>
              <a:p>
                <a:pPr marL="285750" indent="-285750">
                  <a:buFont typeface="Arial" panose="020B0604020202020204" pitchFamily="34" charset="0"/>
                  <a:buChar char="•"/>
                </a:pPr>
                <a:endParaRPr lang="en-US" dirty="0"/>
              </a:p>
            </p:txBody>
          </p:sp>
        </mc:Choice>
        <mc:Fallback xmlns="">
          <p:sp>
            <p:nvSpPr>
              <p:cNvPr id="27" name="TextBox 26">
                <a:extLst>
                  <a:ext uri="{FF2B5EF4-FFF2-40B4-BE49-F238E27FC236}">
                    <a16:creationId xmlns:a16="http://schemas.microsoft.com/office/drawing/2014/main" id="{217FCD30-4553-93A3-D90E-D455590252BB}"/>
                  </a:ext>
                </a:extLst>
              </p:cNvPr>
              <p:cNvSpPr txBox="1">
                <a:spLocks noRot="1" noChangeAspect="1" noMove="1" noResize="1" noEditPoints="1" noAdjustHandles="1" noChangeArrowheads="1" noChangeShapeType="1" noTextEdit="1"/>
              </p:cNvSpPr>
              <p:nvPr/>
            </p:nvSpPr>
            <p:spPr>
              <a:xfrm>
                <a:off x="6610012" y="667469"/>
                <a:ext cx="5322965" cy="5109091"/>
              </a:xfrm>
              <a:prstGeom prst="rect">
                <a:avLst/>
              </a:prstGeom>
              <a:blipFill>
                <a:blip r:embed="rId2"/>
                <a:stretch>
                  <a:fillRect r="-3095"/>
                </a:stretch>
              </a:blipFill>
            </p:spPr>
            <p:txBody>
              <a:bodyPr/>
              <a:lstStyle/>
              <a:p>
                <a:r>
                  <a:rPr lang="en-US">
                    <a:noFill/>
                  </a:rPr>
                  <a:t> </a:t>
                </a:r>
              </a:p>
            </p:txBody>
          </p:sp>
        </mc:Fallback>
      </mc:AlternateContent>
    </p:spTree>
    <p:extLst>
      <p:ext uri="{BB962C8B-B14F-4D97-AF65-F5344CB8AC3E}">
        <p14:creationId xmlns:p14="http://schemas.microsoft.com/office/powerpoint/2010/main" val="38069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5265C-249E-4DDD-4843-BFCECB80E11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4A82641-4CDF-2BCC-09CB-B53054730AFE}"/>
              </a:ext>
            </a:extLst>
          </p:cNvPr>
          <p:cNvSpPr/>
          <p:nvPr/>
        </p:nvSpPr>
        <p:spPr>
          <a:xfrm>
            <a:off x="1615258" y="395287"/>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a:t>
            </a:r>
          </a:p>
        </p:txBody>
      </p:sp>
      <p:sp>
        <p:nvSpPr>
          <p:cNvPr id="3" name="Rectangle 2">
            <a:extLst>
              <a:ext uri="{FF2B5EF4-FFF2-40B4-BE49-F238E27FC236}">
                <a16:creationId xmlns:a16="http://schemas.microsoft.com/office/drawing/2014/main" id="{5AF3F2F9-B01E-033F-4674-73242C7435A5}"/>
              </a:ext>
            </a:extLst>
          </p:cNvPr>
          <p:cNvSpPr/>
          <p:nvPr/>
        </p:nvSpPr>
        <p:spPr>
          <a:xfrm>
            <a:off x="1615257" y="2780141"/>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II</a:t>
            </a:r>
          </a:p>
        </p:txBody>
      </p:sp>
      <p:sp>
        <p:nvSpPr>
          <p:cNvPr id="4" name="TextBox 3">
            <a:extLst>
              <a:ext uri="{FF2B5EF4-FFF2-40B4-BE49-F238E27FC236}">
                <a16:creationId xmlns:a16="http://schemas.microsoft.com/office/drawing/2014/main" id="{F1AF3005-79FE-1625-1ED5-B17F358E48AE}"/>
              </a:ext>
            </a:extLst>
          </p:cNvPr>
          <p:cNvSpPr txBox="1"/>
          <p:nvPr/>
        </p:nvSpPr>
        <p:spPr>
          <a:xfrm>
            <a:off x="113370" y="174403"/>
            <a:ext cx="1722040" cy="461665"/>
          </a:xfrm>
          <a:prstGeom prst="rect">
            <a:avLst/>
          </a:prstGeom>
          <a:noFill/>
        </p:spPr>
        <p:txBody>
          <a:bodyPr wrap="square" rtlCol="0">
            <a:spAutoFit/>
          </a:bodyPr>
          <a:lstStyle/>
          <a:p>
            <a:r>
              <a:rPr lang="en-US" sz="2400" dirty="0"/>
              <a:t>2:00 pm</a:t>
            </a:r>
          </a:p>
        </p:txBody>
      </p:sp>
      <p:sp>
        <p:nvSpPr>
          <p:cNvPr id="5" name="TextBox 4">
            <a:extLst>
              <a:ext uri="{FF2B5EF4-FFF2-40B4-BE49-F238E27FC236}">
                <a16:creationId xmlns:a16="http://schemas.microsoft.com/office/drawing/2014/main" id="{F8B0B222-ECCF-F6DC-08BF-D525B48DF909}"/>
              </a:ext>
            </a:extLst>
          </p:cNvPr>
          <p:cNvSpPr txBox="1"/>
          <p:nvPr/>
        </p:nvSpPr>
        <p:spPr>
          <a:xfrm>
            <a:off x="132448" y="1483366"/>
            <a:ext cx="1722040" cy="461665"/>
          </a:xfrm>
          <a:prstGeom prst="rect">
            <a:avLst/>
          </a:prstGeom>
          <a:noFill/>
        </p:spPr>
        <p:txBody>
          <a:bodyPr wrap="square" rtlCol="0">
            <a:spAutoFit/>
          </a:bodyPr>
          <a:lstStyle/>
          <a:p>
            <a:r>
              <a:rPr lang="en-US" sz="2400" dirty="0"/>
              <a:t>2:50 pm</a:t>
            </a:r>
          </a:p>
        </p:txBody>
      </p:sp>
      <p:sp>
        <p:nvSpPr>
          <p:cNvPr id="6" name="Rectangle 5">
            <a:extLst>
              <a:ext uri="{FF2B5EF4-FFF2-40B4-BE49-F238E27FC236}">
                <a16:creationId xmlns:a16="http://schemas.microsoft.com/office/drawing/2014/main" id="{03C70D14-1DEE-8C6B-9332-BE54F35C9193}"/>
              </a:ext>
            </a:extLst>
          </p:cNvPr>
          <p:cNvSpPr/>
          <p:nvPr/>
        </p:nvSpPr>
        <p:spPr>
          <a:xfrm>
            <a:off x="1615257" y="1705103"/>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8" name="TextBox 7">
            <a:extLst>
              <a:ext uri="{FF2B5EF4-FFF2-40B4-BE49-F238E27FC236}">
                <a16:creationId xmlns:a16="http://schemas.microsoft.com/office/drawing/2014/main" id="{DF424B34-08EE-9A39-0E06-1DF9D0354091}"/>
              </a:ext>
            </a:extLst>
          </p:cNvPr>
          <p:cNvSpPr txBox="1"/>
          <p:nvPr/>
        </p:nvSpPr>
        <p:spPr>
          <a:xfrm>
            <a:off x="132447" y="1952237"/>
            <a:ext cx="1722040" cy="461665"/>
          </a:xfrm>
          <a:prstGeom prst="rect">
            <a:avLst/>
          </a:prstGeom>
          <a:noFill/>
        </p:spPr>
        <p:txBody>
          <a:bodyPr wrap="square" rtlCol="0">
            <a:spAutoFit/>
          </a:bodyPr>
          <a:lstStyle/>
          <a:p>
            <a:r>
              <a:rPr lang="en-US" sz="2400" dirty="0"/>
              <a:t>3:00 pm</a:t>
            </a:r>
          </a:p>
        </p:txBody>
      </p:sp>
      <p:sp>
        <p:nvSpPr>
          <p:cNvPr id="9" name="Rectangle 8">
            <a:extLst>
              <a:ext uri="{FF2B5EF4-FFF2-40B4-BE49-F238E27FC236}">
                <a16:creationId xmlns:a16="http://schemas.microsoft.com/office/drawing/2014/main" id="{BEA51533-4373-6340-708C-F7A76A6B49E3}"/>
              </a:ext>
            </a:extLst>
          </p:cNvPr>
          <p:cNvSpPr/>
          <p:nvPr/>
        </p:nvSpPr>
        <p:spPr>
          <a:xfrm>
            <a:off x="1615257" y="2224087"/>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0" name="TextBox 9">
            <a:extLst>
              <a:ext uri="{FF2B5EF4-FFF2-40B4-BE49-F238E27FC236}">
                <a16:creationId xmlns:a16="http://schemas.microsoft.com/office/drawing/2014/main" id="{F335D19D-4B04-32E2-9F1D-4E516EF0B07D}"/>
              </a:ext>
            </a:extLst>
          </p:cNvPr>
          <p:cNvSpPr txBox="1"/>
          <p:nvPr/>
        </p:nvSpPr>
        <p:spPr>
          <a:xfrm>
            <a:off x="132446" y="2510347"/>
            <a:ext cx="1722040" cy="461665"/>
          </a:xfrm>
          <a:prstGeom prst="rect">
            <a:avLst/>
          </a:prstGeom>
          <a:noFill/>
        </p:spPr>
        <p:txBody>
          <a:bodyPr wrap="square" rtlCol="0">
            <a:spAutoFit/>
          </a:bodyPr>
          <a:lstStyle/>
          <a:p>
            <a:r>
              <a:rPr lang="en-US" sz="2400" dirty="0"/>
              <a:t>3:10 pm</a:t>
            </a:r>
          </a:p>
        </p:txBody>
      </p:sp>
      <p:sp>
        <p:nvSpPr>
          <p:cNvPr id="11" name="TextBox 10">
            <a:extLst>
              <a:ext uri="{FF2B5EF4-FFF2-40B4-BE49-F238E27FC236}">
                <a16:creationId xmlns:a16="http://schemas.microsoft.com/office/drawing/2014/main" id="{F576EC33-ADC4-4E07-7E4D-7299187C6C3B}"/>
              </a:ext>
            </a:extLst>
          </p:cNvPr>
          <p:cNvSpPr txBox="1"/>
          <p:nvPr/>
        </p:nvSpPr>
        <p:spPr>
          <a:xfrm>
            <a:off x="132445" y="3868220"/>
            <a:ext cx="1722040" cy="461665"/>
          </a:xfrm>
          <a:prstGeom prst="rect">
            <a:avLst/>
          </a:prstGeom>
          <a:noFill/>
        </p:spPr>
        <p:txBody>
          <a:bodyPr wrap="square" rtlCol="0">
            <a:spAutoFit/>
          </a:bodyPr>
          <a:lstStyle/>
          <a:p>
            <a:r>
              <a:rPr lang="en-US" sz="2400" dirty="0"/>
              <a:t>4:00 pm</a:t>
            </a:r>
          </a:p>
        </p:txBody>
      </p:sp>
      <p:sp>
        <p:nvSpPr>
          <p:cNvPr id="12" name="Rectangle 11">
            <a:extLst>
              <a:ext uri="{FF2B5EF4-FFF2-40B4-BE49-F238E27FC236}">
                <a16:creationId xmlns:a16="http://schemas.microsoft.com/office/drawing/2014/main" id="{EDB7A863-2371-87A5-4C61-B8588A82F086}"/>
              </a:ext>
            </a:extLst>
          </p:cNvPr>
          <p:cNvSpPr/>
          <p:nvPr/>
        </p:nvSpPr>
        <p:spPr>
          <a:xfrm>
            <a:off x="1615257" y="4089957"/>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13" name="TextBox 12">
            <a:extLst>
              <a:ext uri="{FF2B5EF4-FFF2-40B4-BE49-F238E27FC236}">
                <a16:creationId xmlns:a16="http://schemas.microsoft.com/office/drawing/2014/main" id="{89586D3F-8E95-BE5E-7F3D-43E4F59541FE}"/>
              </a:ext>
            </a:extLst>
          </p:cNvPr>
          <p:cNvSpPr txBox="1"/>
          <p:nvPr/>
        </p:nvSpPr>
        <p:spPr>
          <a:xfrm>
            <a:off x="132445" y="4356997"/>
            <a:ext cx="1722040" cy="461665"/>
          </a:xfrm>
          <a:prstGeom prst="rect">
            <a:avLst/>
          </a:prstGeom>
          <a:noFill/>
        </p:spPr>
        <p:txBody>
          <a:bodyPr wrap="square" rtlCol="0">
            <a:spAutoFit/>
          </a:bodyPr>
          <a:lstStyle/>
          <a:p>
            <a:r>
              <a:rPr lang="en-US" sz="2400" dirty="0"/>
              <a:t>4:10 pm</a:t>
            </a:r>
          </a:p>
        </p:txBody>
      </p:sp>
      <p:sp>
        <p:nvSpPr>
          <p:cNvPr id="14" name="Rectangle 13">
            <a:extLst>
              <a:ext uri="{FF2B5EF4-FFF2-40B4-BE49-F238E27FC236}">
                <a16:creationId xmlns:a16="http://schemas.microsoft.com/office/drawing/2014/main" id="{7DE63911-88AC-8A64-95A2-41F104074B0D}"/>
              </a:ext>
            </a:extLst>
          </p:cNvPr>
          <p:cNvSpPr/>
          <p:nvPr/>
        </p:nvSpPr>
        <p:spPr>
          <a:xfrm>
            <a:off x="1615257" y="4646011"/>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5" name="TextBox 14">
            <a:extLst>
              <a:ext uri="{FF2B5EF4-FFF2-40B4-BE49-F238E27FC236}">
                <a16:creationId xmlns:a16="http://schemas.microsoft.com/office/drawing/2014/main" id="{F54283D4-560F-EF3E-D713-E3678BE2594A}"/>
              </a:ext>
            </a:extLst>
          </p:cNvPr>
          <p:cNvSpPr txBox="1"/>
          <p:nvPr/>
        </p:nvSpPr>
        <p:spPr>
          <a:xfrm>
            <a:off x="113370" y="4956300"/>
            <a:ext cx="1722040" cy="461665"/>
          </a:xfrm>
          <a:prstGeom prst="rect">
            <a:avLst/>
          </a:prstGeom>
          <a:noFill/>
        </p:spPr>
        <p:txBody>
          <a:bodyPr wrap="square" rtlCol="0">
            <a:spAutoFit/>
          </a:bodyPr>
          <a:lstStyle/>
          <a:p>
            <a:r>
              <a:rPr lang="en-US" sz="2400" dirty="0"/>
              <a:t>4:20 pm</a:t>
            </a:r>
          </a:p>
        </p:txBody>
      </p:sp>
      <p:sp>
        <p:nvSpPr>
          <p:cNvPr id="16" name="Rectangle 15">
            <a:extLst>
              <a:ext uri="{FF2B5EF4-FFF2-40B4-BE49-F238E27FC236}">
                <a16:creationId xmlns:a16="http://schemas.microsoft.com/office/drawing/2014/main" id="{A15DCECF-0D4B-A226-1F3A-E61BB75F7C6B}"/>
              </a:ext>
            </a:extLst>
          </p:cNvPr>
          <p:cNvSpPr/>
          <p:nvPr/>
        </p:nvSpPr>
        <p:spPr>
          <a:xfrm>
            <a:off x="1615257" y="5202064"/>
            <a:ext cx="5140411" cy="684862"/>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Paper Sharing </a:t>
            </a:r>
          </a:p>
        </p:txBody>
      </p:sp>
      <p:sp>
        <p:nvSpPr>
          <p:cNvPr id="19" name="TextBox 18">
            <a:extLst>
              <a:ext uri="{FF2B5EF4-FFF2-40B4-BE49-F238E27FC236}">
                <a16:creationId xmlns:a16="http://schemas.microsoft.com/office/drawing/2014/main" id="{061F05A2-E3ED-2AF4-5ED9-F79506DFF3E6}"/>
              </a:ext>
            </a:extLst>
          </p:cNvPr>
          <p:cNvSpPr txBox="1"/>
          <p:nvPr/>
        </p:nvSpPr>
        <p:spPr>
          <a:xfrm>
            <a:off x="113370" y="5699847"/>
            <a:ext cx="1722040" cy="461665"/>
          </a:xfrm>
          <a:prstGeom prst="rect">
            <a:avLst/>
          </a:prstGeom>
          <a:noFill/>
        </p:spPr>
        <p:txBody>
          <a:bodyPr wrap="square" rtlCol="0">
            <a:spAutoFit/>
          </a:bodyPr>
          <a:lstStyle/>
          <a:p>
            <a:r>
              <a:rPr lang="en-US" sz="2400" dirty="0"/>
              <a:t>4:35 pm</a:t>
            </a:r>
          </a:p>
        </p:txBody>
      </p:sp>
      <p:sp>
        <p:nvSpPr>
          <p:cNvPr id="20" name="Rectangle 19">
            <a:extLst>
              <a:ext uri="{FF2B5EF4-FFF2-40B4-BE49-F238E27FC236}">
                <a16:creationId xmlns:a16="http://schemas.microsoft.com/office/drawing/2014/main" id="{22EE163A-3135-9AD5-8281-E4B1485C9C91}"/>
              </a:ext>
            </a:extLst>
          </p:cNvPr>
          <p:cNvSpPr/>
          <p:nvPr/>
        </p:nvSpPr>
        <p:spPr>
          <a:xfrm>
            <a:off x="1615254" y="5886926"/>
            <a:ext cx="5140411" cy="55605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Project Related 1 – 1 Discussions </a:t>
            </a:r>
          </a:p>
        </p:txBody>
      </p:sp>
      <p:sp>
        <p:nvSpPr>
          <p:cNvPr id="21" name="TextBox 20">
            <a:extLst>
              <a:ext uri="{FF2B5EF4-FFF2-40B4-BE49-F238E27FC236}">
                <a16:creationId xmlns:a16="http://schemas.microsoft.com/office/drawing/2014/main" id="{A98635AB-2494-E94B-82D2-04A703A53920}"/>
              </a:ext>
            </a:extLst>
          </p:cNvPr>
          <p:cNvSpPr txBox="1"/>
          <p:nvPr/>
        </p:nvSpPr>
        <p:spPr>
          <a:xfrm>
            <a:off x="113370" y="6153958"/>
            <a:ext cx="1722040" cy="461665"/>
          </a:xfrm>
          <a:prstGeom prst="rect">
            <a:avLst/>
          </a:prstGeom>
          <a:noFill/>
        </p:spPr>
        <p:txBody>
          <a:bodyPr wrap="square" rtlCol="0">
            <a:spAutoFit/>
          </a:bodyPr>
          <a:lstStyle/>
          <a:p>
            <a:r>
              <a:rPr lang="en-US" sz="2400" dirty="0"/>
              <a:t>4:50 pm</a:t>
            </a:r>
          </a:p>
        </p:txBody>
      </p:sp>
      <p:sp>
        <p:nvSpPr>
          <p:cNvPr id="22" name="Rectangle 21">
            <a:extLst>
              <a:ext uri="{FF2B5EF4-FFF2-40B4-BE49-F238E27FC236}">
                <a16:creationId xmlns:a16="http://schemas.microsoft.com/office/drawing/2014/main" id="{E20D5A26-74A0-1AA1-2E6E-CE43DDCA01FA}"/>
              </a:ext>
            </a:extLst>
          </p:cNvPr>
          <p:cNvSpPr/>
          <p:nvPr/>
        </p:nvSpPr>
        <p:spPr>
          <a:xfrm>
            <a:off x="1615256" y="378642"/>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3" name="TextBox 22">
            <a:extLst>
              <a:ext uri="{FF2B5EF4-FFF2-40B4-BE49-F238E27FC236}">
                <a16:creationId xmlns:a16="http://schemas.microsoft.com/office/drawing/2014/main" id="{58F39658-86C9-D02A-235C-EEAC8CDD5989}"/>
              </a:ext>
            </a:extLst>
          </p:cNvPr>
          <p:cNvSpPr txBox="1"/>
          <p:nvPr/>
        </p:nvSpPr>
        <p:spPr>
          <a:xfrm>
            <a:off x="113370" y="498847"/>
            <a:ext cx="1722040" cy="461665"/>
          </a:xfrm>
          <a:prstGeom prst="rect">
            <a:avLst/>
          </a:prstGeom>
          <a:noFill/>
        </p:spPr>
        <p:txBody>
          <a:bodyPr wrap="square" rtlCol="0">
            <a:spAutoFit/>
          </a:bodyPr>
          <a:lstStyle/>
          <a:p>
            <a:r>
              <a:rPr lang="en-US" sz="2400" dirty="0"/>
              <a:t>2:05 pm</a:t>
            </a:r>
          </a:p>
        </p:txBody>
      </p:sp>
      <p:sp>
        <p:nvSpPr>
          <p:cNvPr id="25" name="Rectangle 24">
            <a:extLst>
              <a:ext uri="{FF2B5EF4-FFF2-40B4-BE49-F238E27FC236}">
                <a16:creationId xmlns:a16="http://schemas.microsoft.com/office/drawing/2014/main" id="{FB217135-3055-33AB-6A51-DC1B4C18F756}"/>
              </a:ext>
            </a:extLst>
          </p:cNvPr>
          <p:cNvSpPr/>
          <p:nvPr/>
        </p:nvSpPr>
        <p:spPr>
          <a:xfrm>
            <a:off x="1615255" y="2780741"/>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6" name="TextBox 25">
            <a:extLst>
              <a:ext uri="{FF2B5EF4-FFF2-40B4-BE49-F238E27FC236}">
                <a16:creationId xmlns:a16="http://schemas.microsoft.com/office/drawing/2014/main" id="{F5842816-E16B-75E3-F160-2D4799896659}"/>
              </a:ext>
            </a:extLst>
          </p:cNvPr>
          <p:cNvSpPr txBox="1"/>
          <p:nvPr/>
        </p:nvSpPr>
        <p:spPr>
          <a:xfrm>
            <a:off x="132444" y="2874530"/>
            <a:ext cx="1722040" cy="461665"/>
          </a:xfrm>
          <a:prstGeom prst="rect">
            <a:avLst/>
          </a:prstGeom>
          <a:noFill/>
        </p:spPr>
        <p:txBody>
          <a:bodyPr wrap="square" rtlCol="0">
            <a:spAutoFit/>
          </a:bodyPr>
          <a:lstStyle/>
          <a:p>
            <a:r>
              <a:rPr lang="en-US" sz="2400" dirty="0"/>
              <a:t>3:15 pm</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E78DCA-3C49-4C87-C2C8-B5B420B25938}"/>
                  </a:ext>
                </a:extLst>
              </p:cNvPr>
              <p:cNvSpPr txBox="1"/>
              <p:nvPr/>
            </p:nvSpPr>
            <p:spPr>
              <a:xfrm>
                <a:off x="6554710" y="-80125"/>
                <a:ext cx="5322965" cy="6401753"/>
              </a:xfrm>
              <a:prstGeom prst="rect">
                <a:avLst/>
              </a:prstGeom>
              <a:noFill/>
            </p:spPr>
            <p:txBody>
              <a:bodyPr wrap="square" rtlCol="0">
                <a:spAutoFit/>
              </a:bodyPr>
              <a:lstStyle/>
              <a:p>
                <a:endParaRPr lang="en-US" sz="2800" dirty="0"/>
              </a:p>
              <a:p>
                <a:pPr marL="742950" lvl="1" indent="-285750">
                  <a:buFont typeface="Arial" panose="020B0604020202020204" pitchFamily="34" charset="0"/>
                  <a:buChar char="•"/>
                </a:pPr>
                <a:r>
                  <a:rPr lang="en-US" sz="2800" dirty="0"/>
                  <a:t>Paper sharing (5mins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3)</a:t>
                </a:r>
              </a:p>
              <a:p>
                <a:pPr marL="1200150" lvl="2" indent="-285750">
                  <a:buFont typeface="Arial" panose="020B0604020202020204" pitchFamily="34" charset="0"/>
                  <a:buChar char="•"/>
                </a:pPr>
                <a:r>
                  <a:rPr lang="en-US" sz="2800" dirty="0"/>
                  <a:t>Summarize and share with us a related paper</a:t>
                </a:r>
              </a:p>
              <a:p>
                <a:pPr lvl="2"/>
                <a:endParaRPr lang="en-US" sz="2800" dirty="0"/>
              </a:p>
              <a:p>
                <a:pPr marL="1200150" lvl="2" indent="-285750">
                  <a:buFont typeface="Arial" panose="020B0604020202020204" pitchFamily="34" charset="0"/>
                  <a:buChar char="•"/>
                </a:pPr>
                <a:r>
                  <a:rPr lang="en-US" sz="2800" u="sng" dirty="0"/>
                  <a:t>We have a paper list, with paper I selected. </a:t>
                </a:r>
                <a:r>
                  <a:rPr lang="en-US" sz="2800" dirty="0"/>
                  <a:t>You can also suggest me papers to add</a:t>
                </a:r>
              </a:p>
              <a:p>
                <a:pPr marL="1200150" lvl="2" indent="-285750">
                  <a:buFont typeface="Arial" panose="020B0604020202020204" pitchFamily="34" charset="0"/>
                  <a:buChar char="•"/>
                </a:pPr>
                <a:endParaRPr lang="en-US" sz="2800" dirty="0"/>
              </a:p>
              <a:p>
                <a:pPr marL="1200150" lvl="2" indent="-285750">
                  <a:buFont typeface="Arial" panose="020B0604020202020204" pitchFamily="34" charset="0"/>
                  <a:buChar char="•"/>
                </a:pPr>
                <a:r>
                  <a:rPr lang="en-US" sz="2800" dirty="0"/>
                  <a:t>Learn to have fresh views and share research</a:t>
                </a:r>
              </a:p>
              <a:p>
                <a:pPr marL="1200150" lvl="2" indent="-285750">
                  <a:buFont typeface="Arial" panose="020B0604020202020204" pitchFamily="34" charset="0"/>
                  <a:buChar char="•"/>
                </a:pPr>
                <a:endParaRPr lang="en-US" sz="2800" dirty="0"/>
              </a:p>
              <a:p>
                <a:pPr marL="1200150" lvl="2" indent="-285750">
                  <a:buFont typeface="Arial" panose="020B0604020202020204" pitchFamily="34" charset="0"/>
                  <a:buChar char="•"/>
                </a:pPr>
                <a:r>
                  <a:rPr lang="en-US" sz="2800" u="sng" dirty="0"/>
                  <a:t>sign-up via shared form</a:t>
                </a:r>
              </a:p>
              <a:p>
                <a:pPr marL="1200150" lvl="2" indent="-285750">
                  <a:buFont typeface="Arial" panose="020B0604020202020204" pitchFamily="34" charset="0"/>
                  <a:buChar char="•"/>
                </a:pPr>
                <a:endParaRPr lang="en-US" dirty="0"/>
              </a:p>
            </p:txBody>
          </p:sp>
        </mc:Choice>
        <mc:Fallback xmlns="">
          <p:sp>
            <p:nvSpPr>
              <p:cNvPr id="27" name="TextBox 26">
                <a:extLst>
                  <a:ext uri="{FF2B5EF4-FFF2-40B4-BE49-F238E27FC236}">
                    <a16:creationId xmlns:a16="http://schemas.microsoft.com/office/drawing/2014/main" id="{CBE78DCA-3C49-4C87-C2C8-B5B420B25938}"/>
                  </a:ext>
                </a:extLst>
              </p:cNvPr>
              <p:cNvSpPr txBox="1">
                <a:spLocks noRot="1" noChangeAspect="1" noMove="1" noResize="1" noEditPoints="1" noAdjustHandles="1" noChangeArrowheads="1" noChangeShapeType="1" noTextEdit="1"/>
              </p:cNvSpPr>
              <p:nvPr/>
            </p:nvSpPr>
            <p:spPr>
              <a:xfrm>
                <a:off x="6554710" y="-80125"/>
                <a:ext cx="5322965" cy="6401753"/>
              </a:xfrm>
              <a:prstGeom prst="rect">
                <a:avLst/>
              </a:prstGeom>
              <a:blipFill>
                <a:blip r:embed="rId2"/>
                <a:stretch>
                  <a:fillRect r="-2619"/>
                </a:stretch>
              </a:blipFill>
            </p:spPr>
            <p:txBody>
              <a:bodyPr/>
              <a:lstStyle/>
              <a:p>
                <a:r>
                  <a:rPr lang="en-US">
                    <a:noFill/>
                  </a:rPr>
                  <a:t> </a:t>
                </a:r>
              </a:p>
            </p:txBody>
          </p:sp>
        </mc:Fallback>
      </mc:AlternateContent>
    </p:spTree>
    <p:extLst>
      <p:ext uri="{BB962C8B-B14F-4D97-AF65-F5344CB8AC3E}">
        <p14:creationId xmlns:p14="http://schemas.microsoft.com/office/powerpoint/2010/main" val="1661069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0ACFD-4104-9163-3947-0C5F461D2A1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953BDBD-FF7D-9976-A1D8-68612A0E4464}"/>
              </a:ext>
            </a:extLst>
          </p:cNvPr>
          <p:cNvSpPr/>
          <p:nvPr/>
        </p:nvSpPr>
        <p:spPr>
          <a:xfrm>
            <a:off x="1615258" y="395287"/>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a:t>
            </a:r>
          </a:p>
        </p:txBody>
      </p:sp>
      <p:sp>
        <p:nvSpPr>
          <p:cNvPr id="3" name="Rectangle 2">
            <a:extLst>
              <a:ext uri="{FF2B5EF4-FFF2-40B4-BE49-F238E27FC236}">
                <a16:creationId xmlns:a16="http://schemas.microsoft.com/office/drawing/2014/main" id="{F8520643-8504-F9B5-CFDC-33856C81F188}"/>
              </a:ext>
            </a:extLst>
          </p:cNvPr>
          <p:cNvSpPr/>
          <p:nvPr/>
        </p:nvSpPr>
        <p:spPr>
          <a:xfrm>
            <a:off x="1615257" y="2780141"/>
            <a:ext cx="5140411" cy="130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r>
              <a:rPr lang="en-US" sz="2400" dirty="0"/>
              <a:t>Lecture Part II</a:t>
            </a:r>
          </a:p>
        </p:txBody>
      </p:sp>
      <p:sp>
        <p:nvSpPr>
          <p:cNvPr id="4" name="TextBox 3">
            <a:extLst>
              <a:ext uri="{FF2B5EF4-FFF2-40B4-BE49-F238E27FC236}">
                <a16:creationId xmlns:a16="http://schemas.microsoft.com/office/drawing/2014/main" id="{0E21557C-8C4F-7965-AB99-BA985615AD5C}"/>
              </a:ext>
            </a:extLst>
          </p:cNvPr>
          <p:cNvSpPr txBox="1"/>
          <p:nvPr/>
        </p:nvSpPr>
        <p:spPr>
          <a:xfrm>
            <a:off x="113370" y="174403"/>
            <a:ext cx="1722040" cy="461665"/>
          </a:xfrm>
          <a:prstGeom prst="rect">
            <a:avLst/>
          </a:prstGeom>
          <a:noFill/>
        </p:spPr>
        <p:txBody>
          <a:bodyPr wrap="square" rtlCol="0">
            <a:spAutoFit/>
          </a:bodyPr>
          <a:lstStyle/>
          <a:p>
            <a:r>
              <a:rPr lang="en-US" sz="2400" dirty="0"/>
              <a:t>2:00 pm</a:t>
            </a:r>
          </a:p>
        </p:txBody>
      </p:sp>
      <p:sp>
        <p:nvSpPr>
          <p:cNvPr id="5" name="TextBox 4">
            <a:extLst>
              <a:ext uri="{FF2B5EF4-FFF2-40B4-BE49-F238E27FC236}">
                <a16:creationId xmlns:a16="http://schemas.microsoft.com/office/drawing/2014/main" id="{FF071B63-DC3A-9360-8A4B-8A3C59DA700F}"/>
              </a:ext>
            </a:extLst>
          </p:cNvPr>
          <p:cNvSpPr txBox="1"/>
          <p:nvPr/>
        </p:nvSpPr>
        <p:spPr>
          <a:xfrm>
            <a:off x="132448" y="1483366"/>
            <a:ext cx="1722040" cy="461665"/>
          </a:xfrm>
          <a:prstGeom prst="rect">
            <a:avLst/>
          </a:prstGeom>
          <a:noFill/>
        </p:spPr>
        <p:txBody>
          <a:bodyPr wrap="square" rtlCol="0">
            <a:spAutoFit/>
          </a:bodyPr>
          <a:lstStyle/>
          <a:p>
            <a:r>
              <a:rPr lang="en-US" sz="2400" dirty="0"/>
              <a:t>2:50 pm</a:t>
            </a:r>
          </a:p>
        </p:txBody>
      </p:sp>
      <p:sp>
        <p:nvSpPr>
          <p:cNvPr id="6" name="Rectangle 5">
            <a:extLst>
              <a:ext uri="{FF2B5EF4-FFF2-40B4-BE49-F238E27FC236}">
                <a16:creationId xmlns:a16="http://schemas.microsoft.com/office/drawing/2014/main" id="{C10732DA-7A4A-F6E2-B280-0403EC312088}"/>
              </a:ext>
            </a:extLst>
          </p:cNvPr>
          <p:cNvSpPr/>
          <p:nvPr/>
        </p:nvSpPr>
        <p:spPr>
          <a:xfrm>
            <a:off x="1615257" y="1705103"/>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8" name="TextBox 7">
            <a:extLst>
              <a:ext uri="{FF2B5EF4-FFF2-40B4-BE49-F238E27FC236}">
                <a16:creationId xmlns:a16="http://schemas.microsoft.com/office/drawing/2014/main" id="{C7B9FD0E-1CD5-9052-6CF2-1E62AE9CEC3C}"/>
              </a:ext>
            </a:extLst>
          </p:cNvPr>
          <p:cNvSpPr txBox="1"/>
          <p:nvPr/>
        </p:nvSpPr>
        <p:spPr>
          <a:xfrm>
            <a:off x="132447" y="1952237"/>
            <a:ext cx="1722040" cy="461665"/>
          </a:xfrm>
          <a:prstGeom prst="rect">
            <a:avLst/>
          </a:prstGeom>
          <a:noFill/>
        </p:spPr>
        <p:txBody>
          <a:bodyPr wrap="square" rtlCol="0">
            <a:spAutoFit/>
          </a:bodyPr>
          <a:lstStyle/>
          <a:p>
            <a:r>
              <a:rPr lang="en-US" sz="2400" dirty="0"/>
              <a:t>3:00 pm</a:t>
            </a:r>
          </a:p>
        </p:txBody>
      </p:sp>
      <p:sp>
        <p:nvSpPr>
          <p:cNvPr id="9" name="Rectangle 8">
            <a:extLst>
              <a:ext uri="{FF2B5EF4-FFF2-40B4-BE49-F238E27FC236}">
                <a16:creationId xmlns:a16="http://schemas.microsoft.com/office/drawing/2014/main" id="{7157319B-BBD8-D9A2-5578-68CD81C8A181}"/>
              </a:ext>
            </a:extLst>
          </p:cNvPr>
          <p:cNvSpPr/>
          <p:nvPr/>
        </p:nvSpPr>
        <p:spPr>
          <a:xfrm>
            <a:off x="1615257" y="2224087"/>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0" name="TextBox 9">
            <a:extLst>
              <a:ext uri="{FF2B5EF4-FFF2-40B4-BE49-F238E27FC236}">
                <a16:creationId xmlns:a16="http://schemas.microsoft.com/office/drawing/2014/main" id="{0830F7BF-CB98-807A-5248-9628327CFC0C}"/>
              </a:ext>
            </a:extLst>
          </p:cNvPr>
          <p:cNvSpPr txBox="1"/>
          <p:nvPr/>
        </p:nvSpPr>
        <p:spPr>
          <a:xfrm>
            <a:off x="132446" y="2510347"/>
            <a:ext cx="1722040" cy="461665"/>
          </a:xfrm>
          <a:prstGeom prst="rect">
            <a:avLst/>
          </a:prstGeom>
          <a:noFill/>
        </p:spPr>
        <p:txBody>
          <a:bodyPr wrap="square" rtlCol="0">
            <a:spAutoFit/>
          </a:bodyPr>
          <a:lstStyle/>
          <a:p>
            <a:r>
              <a:rPr lang="en-US" sz="2400" dirty="0"/>
              <a:t>3:10 pm</a:t>
            </a:r>
          </a:p>
        </p:txBody>
      </p:sp>
      <p:sp>
        <p:nvSpPr>
          <p:cNvPr id="11" name="TextBox 10">
            <a:extLst>
              <a:ext uri="{FF2B5EF4-FFF2-40B4-BE49-F238E27FC236}">
                <a16:creationId xmlns:a16="http://schemas.microsoft.com/office/drawing/2014/main" id="{9C88FCB1-83C4-A0DC-251D-C9980E7CD45F}"/>
              </a:ext>
            </a:extLst>
          </p:cNvPr>
          <p:cNvSpPr txBox="1"/>
          <p:nvPr/>
        </p:nvSpPr>
        <p:spPr>
          <a:xfrm>
            <a:off x="132445" y="3868220"/>
            <a:ext cx="1722040" cy="461665"/>
          </a:xfrm>
          <a:prstGeom prst="rect">
            <a:avLst/>
          </a:prstGeom>
          <a:noFill/>
        </p:spPr>
        <p:txBody>
          <a:bodyPr wrap="square" rtlCol="0">
            <a:spAutoFit/>
          </a:bodyPr>
          <a:lstStyle/>
          <a:p>
            <a:r>
              <a:rPr lang="en-US" sz="2400" dirty="0"/>
              <a:t>4:00 pm</a:t>
            </a:r>
          </a:p>
        </p:txBody>
      </p:sp>
      <p:sp>
        <p:nvSpPr>
          <p:cNvPr id="12" name="Rectangle 11">
            <a:extLst>
              <a:ext uri="{FF2B5EF4-FFF2-40B4-BE49-F238E27FC236}">
                <a16:creationId xmlns:a16="http://schemas.microsoft.com/office/drawing/2014/main" id="{3CD3B11B-AD53-B00D-E8D4-B11BFB4A52E9}"/>
              </a:ext>
            </a:extLst>
          </p:cNvPr>
          <p:cNvSpPr/>
          <p:nvPr/>
        </p:nvSpPr>
        <p:spPr>
          <a:xfrm>
            <a:off x="1615257" y="4089957"/>
            <a:ext cx="5140411" cy="55605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Questions</a:t>
            </a:r>
          </a:p>
        </p:txBody>
      </p:sp>
      <p:sp>
        <p:nvSpPr>
          <p:cNvPr id="13" name="TextBox 12">
            <a:extLst>
              <a:ext uri="{FF2B5EF4-FFF2-40B4-BE49-F238E27FC236}">
                <a16:creationId xmlns:a16="http://schemas.microsoft.com/office/drawing/2014/main" id="{6E76509A-BB6D-1584-8150-E99927478D5F}"/>
              </a:ext>
            </a:extLst>
          </p:cNvPr>
          <p:cNvSpPr txBox="1"/>
          <p:nvPr/>
        </p:nvSpPr>
        <p:spPr>
          <a:xfrm>
            <a:off x="132445" y="4356997"/>
            <a:ext cx="1722040" cy="461665"/>
          </a:xfrm>
          <a:prstGeom prst="rect">
            <a:avLst/>
          </a:prstGeom>
          <a:noFill/>
        </p:spPr>
        <p:txBody>
          <a:bodyPr wrap="square" rtlCol="0">
            <a:spAutoFit/>
          </a:bodyPr>
          <a:lstStyle/>
          <a:p>
            <a:r>
              <a:rPr lang="en-US" sz="2400" dirty="0"/>
              <a:t>4:10 pm</a:t>
            </a:r>
          </a:p>
        </p:txBody>
      </p:sp>
      <p:sp>
        <p:nvSpPr>
          <p:cNvPr id="14" name="Rectangle 13">
            <a:extLst>
              <a:ext uri="{FF2B5EF4-FFF2-40B4-BE49-F238E27FC236}">
                <a16:creationId xmlns:a16="http://schemas.microsoft.com/office/drawing/2014/main" id="{14C837A1-B4BF-F2AC-E0AD-70E1B7301F0B}"/>
              </a:ext>
            </a:extLst>
          </p:cNvPr>
          <p:cNvSpPr/>
          <p:nvPr/>
        </p:nvSpPr>
        <p:spPr>
          <a:xfrm>
            <a:off x="1615257" y="4646011"/>
            <a:ext cx="5140411" cy="55605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Rest</a:t>
            </a:r>
          </a:p>
        </p:txBody>
      </p:sp>
      <p:sp>
        <p:nvSpPr>
          <p:cNvPr id="15" name="TextBox 14">
            <a:extLst>
              <a:ext uri="{FF2B5EF4-FFF2-40B4-BE49-F238E27FC236}">
                <a16:creationId xmlns:a16="http://schemas.microsoft.com/office/drawing/2014/main" id="{081DE1B6-410A-D525-1045-3AD30B6EDA3A}"/>
              </a:ext>
            </a:extLst>
          </p:cNvPr>
          <p:cNvSpPr txBox="1"/>
          <p:nvPr/>
        </p:nvSpPr>
        <p:spPr>
          <a:xfrm>
            <a:off x="113370" y="4956300"/>
            <a:ext cx="1722040" cy="461665"/>
          </a:xfrm>
          <a:prstGeom prst="rect">
            <a:avLst/>
          </a:prstGeom>
          <a:noFill/>
        </p:spPr>
        <p:txBody>
          <a:bodyPr wrap="square" rtlCol="0">
            <a:spAutoFit/>
          </a:bodyPr>
          <a:lstStyle/>
          <a:p>
            <a:r>
              <a:rPr lang="en-US" sz="2400" dirty="0"/>
              <a:t>4:20 pm</a:t>
            </a:r>
          </a:p>
        </p:txBody>
      </p:sp>
      <p:sp>
        <p:nvSpPr>
          <p:cNvPr id="16" name="Rectangle 15">
            <a:extLst>
              <a:ext uri="{FF2B5EF4-FFF2-40B4-BE49-F238E27FC236}">
                <a16:creationId xmlns:a16="http://schemas.microsoft.com/office/drawing/2014/main" id="{C4C6BCE9-B2CC-6905-0913-F77A7726CED9}"/>
              </a:ext>
            </a:extLst>
          </p:cNvPr>
          <p:cNvSpPr/>
          <p:nvPr/>
        </p:nvSpPr>
        <p:spPr>
          <a:xfrm>
            <a:off x="1615257" y="5202064"/>
            <a:ext cx="5140411" cy="684862"/>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Paper Sharing </a:t>
            </a:r>
          </a:p>
        </p:txBody>
      </p:sp>
      <p:sp>
        <p:nvSpPr>
          <p:cNvPr id="19" name="TextBox 18">
            <a:extLst>
              <a:ext uri="{FF2B5EF4-FFF2-40B4-BE49-F238E27FC236}">
                <a16:creationId xmlns:a16="http://schemas.microsoft.com/office/drawing/2014/main" id="{7A5D8563-2272-40C8-C1B7-C675214FE799}"/>
              </a:ext>
            </a:extLst>
          </p:cNvPr>
          <p:cNvSpPr txBox="1"/>
          <p:nvPr/>
        </p:nvSpPr>
        <p:spPr>
          <a:xfrm>
            <a:off x="113370" y="5699847"/>
            <a:ext cx="1722040" cy="461665"/>
          </a:xfrm>
          <a:prstGeom prst="rect">
            <a:avLst/>
          </a:prstGeom>
          <a:noFill/>
        </p:spPr>
        <p:txBody>
          <a:bodyPr wrap="square" rtlCol="0">
            <a:spAutoFit/>
          </a:bodyPr>
          <a:lstStyle/>
          <a:p>
            <a:r>
              <a:rPr lang="en-US" sz="2400" dirty="0"/>
              <a:t>4:35 pm</a:t>
            </a:r>
          </a:p>
        </p:txBody>
      </p:sp>
      <p:sp>
        <p:nvSpPr>
          <p:cNvPr id="20" name="Rectangle 19">
            <a:extLst>
              <a:ext uri="{FF2B5EF4-FFF2-40B4-BE49-F238E27FC236}">
                <a16:creationId xmlns:a16="http://schemas.microsoft.com/office/drawing/2014/main" id="{939DD256-7BF7-2A71-D829-7C693FE7886B}"/>
              </a:ext>
            </a:extLst>
          </p:cNvPr>
          <p:cNvSpPr/>
          <p:nvPr/>
        </p:nvSpPr>
        <p:spPr>
          <a:xfrm>
            <a:off x="1615254" y="5886926"/>
            <a:ext cx="5140411" cy="55605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Project Related 1 – 1 Discussions </a:t>
            </a:r>
          </a:p>
        </p:txBody>
      </p:sp>
      <p:sp>
        <p:nvSpPr>
          <p:cNvPr id="21" name="TextBox 20">
            <a:extLst>
              <a:ext uri="{FF2B5EF4-FFF2-40B4-BE49-F238E27FC236}">
                <a16:creationId xmlns:a16="http://schemas.microsoft.com/office/drawing/2014/main" id="{035370E8-268E-4EC2-75D0-90FFF94A512D}"/>
              </a:ext>
            </a:extLst>
          </p:cNvPr>
          <p:cNvSpPr txBox="1"/>
          <p:nvPr/>
        </p:nvSpPr>
        <p:spPr>
          <a:xfrm>
            <a:off x="113370" y="6153958"/>
            <a:ext cx="1722040" cy="461665"/>
          </a:xfrm>
          <a:prstGeom prst="rect">
            <a:avLst/>
          </a:prstGeom>
          <a:noFill/>
        </p:spPr>
        <p:txBody>
          <a:bodyPr wrap="square" rtlCol="0">
            <a:spAutoFit/>
          </a:bodyPr>
          <a:lstStyle/>
          <a:p>
            <a:r>
              <a:rPr lang="en-US" sz="2400" dirty="0"/>
              <a:t>4:50 pm</a:t>
            </a:r>
          </a:p>
        </p:txBody>
      </p:sp>
      <p:sp>
        <p:nvSpPr>
          <p:cNvPr id="22" name="Rectangle 21">
            <a:extLst>
              <a:ext uri="{FF2B5EF4-FFF2-40B4-BE49-F238E27FC236}">
                <a16:creationId xmlns:a16="http://schemas.microsoft.com/office/drawing/2014/main" id="{0EFC8FD4-C294-707A-3E03-BE03ABF575E3}"/>
              </a:ext>
            </a:extLst>
          </p:cNvPr>
          <p:cNvSpPr/>
          <p:nvPr/>
        </p:nvSpPr>
        <p:spPr>
          <a:xfrm>
            <a:off x="1615256" y="378642"/>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3" name="TextBox 22">
            <a:extLst>
              <a:ext uri="{FF2B5EF4-FFF2-40B4-BE49-F238E27FC236}">
                <a16:creationId xmlns:a16="http://schemas.microsoft.com/office/drawing/2014/main" id="{BB2328C5-31D0-675B-4239-2D4433955CC4}"/>
              </a:ext>
            </a:extLst>
          </p:cNvPr>
          <p:cNvSpPr txBox="1"/>
          <p:nvPr/>
        </p:nvSpPr>
        <p:spPr>
          <a:xfrm>
            <a:off x="113370" y="498847"/>
            <a:ext cx="1722040" cy="461665"/>
          </a:xfrm>
          <a:prstGeom prst="rect">
            <a:avLst/>
          </a:prstGeom>
          <a:noFill/>
        </p:spPr>
        <p:txBody>
          <a:bodyPr wrap="square" rtlCol="0">
            <a:spAutoFit/>
          </a:bodyPr>
          <a:lstStyle/>
          <a:p>
            <a:r>
              <a:rPr lang="en-US" sz="2400" dirty="0"/>
              <a:t>2:05 pm</a:t>
            </a:r>
          </a:p>
        </p:txBody>
      </p:sp>
      <p:sp>
        <p:nvSpPr>
          <p:cNvPr id="25" name="Rectangle 24">
            <a:extLst>
              <a:ext uri="{FF2B5EF4-FFF2-40B4-BE49-F238E27FC236}">
                <a16:creationId xmlns:a16="http://schemas.microsoft.com/office/drawing/2014/main" id="{B3097808-FEB4-2F94-B8C9-95BECBF70FEC}"/>
              </a:ext>
            </a:extLst>
          </p:cNvPr>
          <p:cNvSpPr/>
          <p:nvPr/>
        </p:nvSpPr>
        <p:spPr>
          <a:xfrm>
            <a:off x="1615255" y="2780741"/>
            <a:ext cx="5140411" cy="36194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Class Participation – Self-Intro</a:t>
            </a:r>
          </a:p>
        </p:txBody>
      </p:sp>
      <p:sp>
        <p:nvSpPr>
          <p:cNvPr id="26" name="TextBox 25">
            <a:extLst>
              <a:ext uri="{FF2B5EF4-FFF2-40B4-BE49-F238E27FC236}">
                <a16:creationId xmlns:a16="http://schemas.microsoft.com/office/drawing/2014/main" id="{F357EBDE-14B7-8DFC-5AA9-511E31F97568}"/>
              </a:ext>
            </a:extLst>
          </p:cNvPr>
          <p:cNvSpPr txBox="1"/>
          <p:nvPr/>
        </p:nvSpPr>
        <p:spPr>
          <a:xfrm>
            <a:off x="132444" y="2874530"/>
            <a:ext cx="1722040" cy="461665"/>
          </a:xfrm>
          <a:prstGeom prst="rect">
            <a:avLst/>
          </a:prstGeom>
          <a:noFill/>
        </p:spPr>
        <p:txBody>
          <a:bodyPr wrap="square" rtlCol="0">
            <a:spAutoFit/>
          </a:bodyPr>
          <a:lstStyle/>
          <a:p>
            <a:r>
              <a:rPr lang="en-US" sz="2400" dirty="0"/>
              <a:t>3:15 pm</a:t>
            </a:r>
          </a:p>
        </p:txBody>
      </p:sp>
      <p:sp>
        <p:nvSpPr>
          <p:cNvPr id="27" name="TextBox 26">
            <a:extLst>
              <a:ext uri="{FF2B5EF4-FFF2-40B4-BE49-F238E27FC236}">
                <a16:creationId xmlns:a16="http://schemas.microsoft.com/office/drawing/2014/main" id="{C992B461-F988-0843-7457-F73DFFE570C9}"/>
              </a:ext>
            </a:extLst>
          </p:cNvPr>
          <p:cNvSpPr txBox="1"/>
          <p:nvPr/>
        </p:nvSpPr>
        <p:spPr>
          <a:xfrm>
            <a:off x="6445172" y="-159901"/>
            <a:ext cx="5746828" cy="6401753"/>
          </a:xfrm>
          <a:prstGeom prst="rect">
            <a:avLst/>
          </a:prstGeom>
          <a:noFill/>
        </p:spPr>
        <p:txBody>
          <a:bodyPr wrap="square" rtlCol="0">
            <a:spAutoFit/>
          </a:bodyPr>
          <a:lstStyle/>
          <a:p>
            <a:endParaRPr lang="en-US" sz="2800" dirty="0"/>
          </a:p>
          <a:p>
            <a:pPr marL="742950" lvl="1" indent="-285750">
              <a:buFont typeface="Arial" panose="020B0604020202020204" pitchFamily="34" charset="0"/>
              <a:buChar char="•"/>
            </a:pPr>
            <a:r>
              <a:rPr lang="en-US" sz="2800" dirty="0"/>
              <a:t>Project discussions (15 mins)</a:t>
            </a:r>
          </a:p>
          <a:p>
            <a:pPr marL="1200150" lvl="2" indent="-285750">
              <a:buFont typeface="Arial" panose="020B0604020202020204" pitchFamily="34" charset="0"/>
              <a:buChar char="•"/>
            </a:pPr>
            <a:r>
              <a:rPr lang="en-US" sz="2800" dirty="0"/>
              <a:t>I will help whoever needed to explore project ideas, follow-up research progress, and offer suggestions to obstacles.</a:t>
            </a:r>
          </a:p>
          <a:p>
            <a:pPr lvl="2"/>
            <a:endParaRPr lang="en-US" sz="2800" dirty="0"/>
          </a:p>
          <a:p>
            <a:pPr marL="1200150" lvl="2" indent="-285750">
              <a:buFont typeface="Arial" panose="020B0604020202020204" pitchFamily="34" charset="0"/>
              <a:buChar char="•"/>
            </a:pPr>
            <a:r>
              <a:rPr lang="en-US" sz="2800" u="sng" dirty="0"/>
              <a:t>sign-up via shared form</a:t>
            </a:r>
          </a:p>
          <a:p>
            <a:pPr lvl="2"/>
            <a:endParaRPr lang="en-US" sz="2800" dirty="0"/>
          </a:p>
          <a:p>
            <a:pPr marL="1200150" lvl="2" indent="-285750">
              <a:buFont typeface="Arial" panose="020B0604020202020204" pitchFamily="34" charset="0"/>
              <a:buChar char="•"/>
            </a:pPr>
            <a:r>
              <a:rPr lang="en-US" sz="2800" dirty="0"/>
              <a:t>Can be extended to my office </a:t>
            </a:r>
            <a:r>
              <a:rPr lang="en-US" sz="2800" dirty="0" err="1"/>
              <a:t>hr</a:t>
            </a:r>
            <a:r>
              <a:rPr lang="en-US" sz="2800" dirty="0"/>
              <a:t> (right after class, 4:50-5:50 pm)</a:t>
            </a:r>
          </a:p>
          <a:p>
            <a:pPr lvl="2"/>
            <a:endParaRPr lang="en-US" sz="2800" u="sng" dirty="0"/>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3661311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84CEAB5-2253-02D6-A79A-FA0E14079B99}"/>
              </a:ext>
            </a:extLst>
          </p:cNvPr>
          <p:cNvGrpSpPr/>
          <p:nvPr/>
        </p:nvGrpSpPr>
        <p:grpSpPr>
          <a:xfrm>
            <a:off x="114300" y="-378990"/>
            <a:ext cx="12046200" cy="7417415"/>
            <a:chOff x="3469" y="-404716"/>
            <a:chExt cx="13265877" cy="8168428"/>
          </a:xfrm>
        </p:grpSpPr>
        <p:sp>
          <p:nvSpPr>
            <p:cNvPr id="4" name="TextBox 3">
              <a:extLst>
                <a:ext uri="{FF2B5EF4-FFF2-40B4-BE49-F238E27FC236}">
                  <a16:creationId xmlns:a16="http://schemas.microsoft.com/office/drawing/2014/main" id="{E5077C06-92FA-6DE7-B7AB-A27313434CB1}"/>
                </a:ext>
              </a:extLst>
            </p:cNvPr>
            <p:cNvSpPr txBox="1"/>
            <p:nvPr/>
          </p:nvSpPr>
          <p:spPr>
            <a:xfrm>
              <a:off x="6923537" y="-404716"/>
              <a:ext cx="6345809" cy="8168428"/>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Technical Quiz (take-home exam, 20%)</a:t>
              </a:r>
            </a:p>
            <a:p>
              <a:pPr marL="914400" lvl="1" indent="-457200">
                <a:buFont typeface="Arial" panose="020B0604020202020204" pitchFamily="34" charset="0"/>
                <a:buChar char="•"/>
              </a:pPr>
              <a:r>
                <a:rPr lang="en-US" sz="2800" dirty="0"/>
                <a:t>I create real-world, research-driven tech questions for you</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We will have a problem set, and you can decide which ones you want to work on independently in class</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Take-home: you can search the web, ask GPT for help, and even work with classmates if you want</a:t>
              </a:r>
            </a:p>
            <a:p>
              <a:pPr marL="914400" lvl="1" indent="-457200">
                <a:buFont typeface="Arial" panose="020B0604020202020204" pitchFamily="34" charset="0"/>
                <a:buChar char="•"/>
              </a:pPr>
              <a:endParaRPr lang="en-US" sz="2800" dirty="0"/>
            </a:p>
            <a:p>
              <a:pPr lvl="1"/>
              <a:endParaRPr lang="en-US" sz="2800" dirty="0"/>
            </a:p>
          </p:txBody>
        </p:sp>
        <p:sp>
          <p:nvSpPr>
            <p:cNvPr id="7" name="Oval 6">
              <a:extLst>
                <a:ext uri="{FF2B5EF4-FFF2-40B4-BE49-F238E27FC236}">
                  <a16:creationId xmlns:a16="http://schemas.microsoft.com/office/drawing/2014/main" id="{9A073A2D-267B-FD90-2884-BE92CB1B9639}"/>
                </a:ext>
              </a:extLst>
            </p:cNvPr>
            <p:cNvSpPr/>
            <p:nvPr/>
          </p:nvSpPr>
          <p:spPr>
            <a:xfrm>
              <a:off x="809624" y="347662"/>
              <a:ext cx="5962650" cy="596265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e 23">
              <a:extLst>
                <a:ext uri="{FF2B5EF4-FFF2-40B4-BE49-F238E27FC236}">
                  <a16:creationId xmlns:a16="http://schemas.microsoft.com/office/drawing/2014/main" id="{5669F6EB-B333-4BF8-BE77-474E6118E67E}"/>
                </a:ext>
              </a:extLst>
            </p:cNvPr>
            <p:cNvSpPr/>
            <p:nvPr/>
          </p:nvSpPr>
          <p:spPr>
            <a:xfrm rot="20048177" flipH="1">
              <a:off x="3469" y="-295625"/>
              <a:ext cx="7574951" cy="7822106"/>
            </a:xfrm>
            <a:prstGeom prst="pie">
              <a:avLst>
                <a:gd name="adj1" fmla="val 741846"/>
                <a:gd name="adj2" fmla="val 3830330"/>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3D391703-9672-6FA3-4F69-CC24CCF873CE}"/>
                </a:ext>
              </a:extLst>
            </p:cNvPr>
            <p:cNvCxnSpPr>
              <a:cxnSpLocks/>
              <a:stCxn id="7" idx="0"/>
              <a:endCxn id="7" idx="4"/>
            </p:cNvCxnSpPr>
            <p:nvPr/>
          </p:nvCxnSpPr>
          <p:spPr>
            <a:xfrm>
              <a:off x="3790949" y="347662"/>
              <a:ext cx="0" cy="5962650"/>
            </a:xfrm>
            <a:prstGeom prst="line">
              <a:avLst/>
            </a:prstGeom>
          </p:spPr>
          <p:style>
            <a:lnRef idx="3">
              <a:schemeClr val="dk1"/>
            </a:lnRef>
            <a:fillRef idx="0">
              <a:schemeClr val="dk1"/>
            </a:fillRef>
            <a:effectRef idx="2">
              <a:schemeClr val="dk1"/>
            </a:effectRef>
            <a:fontRef idx="minor">
              <a:schemeClr val="tx1"/>
            </a:fontRef>
          </p:style>
        </p:cxnSp>
        <p:pic>
          <p:nvPicPr>
            <p:cNvPr id="14" name="Picture 13" descr="A purple half circle with black outline&#10;&#10;Description automatically generated">
              <a:extLst>
                <a:ext uri="{FF2B5EF4-FFF2-40B4-BE49-F238E27FC236}">
                  <a16:creationId xmlns:a16="http://schemas.microsoft.com/office/drawing/2014/main" id="{C3F97A46-5B0D-0EA7-8FF4-A4D528E02AE9}"/>
                </a:ext>
              </a:extLst>
            </p:cNvPr>
            <p:cNvPicPr>
              <a:picLocks noChangeAspect="1"/>
            </p:cNvPicPr>
            <p:nvPr/>
          </p:nvPicPr>
          <p:blipFill>
            <a:blip r:embed="rId2"/>
            <a:stretch>
              <a:fillRect/>
            </a:stretch>
          </p:blipFill>
          <p:spPr>
            <a:xfrm>
              <a:off x="3790947" y="-126868"/>
              <a:ext cx="3192145" cy="6556244"/>
            </a:xfrm>
            <a:prstGeom prst="rect">
              <a:avLst/>
            </a:prstGeom>
          </p:spPr>
        </p:pic>
        <p:sp>
          <p:nvSpPr>
            <p:cNvPr id="15" name="TextBox 14">
              <a:extLst>
                <a:ext uri="{FF2B5EF4-FFF2-40B4-BE49-F238E27FC236}">
                  <a16:creationId xmlns:a16="http://schemas.microsoft.com/office/drawing/2014/main" id="{9B6D0B22-9880-5239-88AA-625D7FFF6E7C}"/>
                </a:ext>
              </a:extLst>
            </p:cNvPr>
            <p:cNvSpPr txBox="1"/>
            <p:nvPr/>
          </p:nvSpPr>
          <p:spPr>
            <a:xfrm>
              <a:off x="4129085" y="2268884"/>
              <a:ext cx="2643188" cy="1384995"/>
            </a:xfrm>
            <a:prstGeom prst="rect">
              <a:avLst/>
            </a:prstGeom>
            <a:noFill/>
          </p:spPr>
          <p:txBody>
            <a:bodyPr wrap="square" rtlCol="0">
              <a:spAutoFit/>
            </a:bodyPr>
            <a:lstStyle/>
            <a:p>
              <a:r>
                <a:rPr lang="en-US" sz="2800" dirty="0"/>
                <a:t>50%</a:t>
              </a:r>
            </a:p>
            <a:p>
              <a:r>
                <a:rPr lang="en-US" sz="2800" dirty="0"/>
                <a:t>Individual Class Project</a:t>
              </a:r>
            </a:p>
          </p:txBody>
        </p:sp>
        <p:sp>
          <p:nvSpPr>
            <p:cNvPr id="18" name="Pie 17">
              <a:extLst>
                <a:ext uri="{FF2B5EF4-FFF2-40B4-BE49-F238E27FC236}">
                  <a16:creationId xmlns:a16="http://schemas.microsoft.com/office/drawing/2014/main" id="{F98D46E1-07ED-F5EC-E1AE-EAD17BF16408}"/>
                </a:ext>
              </a:extLst>
            </p:cNvPr>
            <p:cNvSpPr/>
            <p:nvPr/>
          </p:nvSpPr>
          <p:spPr>
            <a:xfrm rot="5400000" flipH="1">
              <a:off x="266002" y="-70352"/>
              <a:ext cx="7049889" cy="7371565"/>
            </a:xfrm>
            <a:prstGeom prst="pie">
              <a:avLst>
                <a:gd name="adj1" fmla="val 0"/>
                <a:gd name="adj2" fmla="val 383033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8316031-47A5-261B-25D5-BDAFAB9B78AA}"/>
                </a:ext>
              </a:extLst>
            </p:cNvPr>
            <p:cNvSpPr txBox="1"/>
            <p:nvPr/>
          </p:nvSpPr>
          <p:spPr>
            <a:xfrm>
              <a:off x="1354773" y="919470"/>
              <a:ext cx="2869564" cy="1384995"/>
            </a:xfrm>
            <a:prstGeom prst="rect">
              <a:avLst/>
            </a:prstGeom>
            <a:noFill/>
          </p:spPr>
          <p:txBody>
            <a:bodyPr wrap="square" rtlCol="0">
              <a:spAutoFit/>
            </a:bodyPr>
            <a:lstStyle/>
            <a:p>
              <a:r>
                <a:rPr lang="en-US" sz="2800" dirty="0"/>
                <a:t>20%</a:t>
              </a:r>
            </a:p>
            <a:p>
              <a:r>
                <a:rPr lang="en-US" sz="2800" dirty="0"/>
                <a:t>Class Participation</a:t>
              </a:r>
            </a:p>
          </p:txBody>
        </p:sp>
        <p:sp>
          <p:nvSpPr>
            <p:cNvPr id="20" name="Pie 19">
              <a:extLst>
                <a:ext uri="{FF2B5EF4-FFF2-40B4-BE49-F238E27FC236}">
                  <a16:creationId xmlns:a16="http://schemas.microsoft.com/office/drawing/2014/main" id="{C3E81400-886F-10BB-E77F-86D71FE46714}"/>
                </a:ext>
              </a:extLst>
            </p:cNvPr>
            <p:cNvSpPr/>
            <p:nvPr/>
          </p:nvSpPr>
          <p:spPr>
            <a:xfrm rot="1537596" flipH="1">
              <a:off x="188643" y="-151240"/>
              <a:ext cx="7204604" cy="7533339"/>
            </a:xfrm>
            <a:prstGeom prst="pie">
              <a:avLst>
                <a:gd name="adj1" fmla="val 0"/>
                <a:gd name="adj2" fmla="val 383033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3F39788-2F44-49ED-621B-DCFB431CD195}"/>
                </a:ext>
              </a:extLst>
            </p:cNvPr>
            <p:cNvSpPr txBox="1"/>
            <p:nvPr/>
          </p:nvSpPr>
          <p:spPr>
            <a:xfrm>
              <a:off x="343811" y="2679629"/>
              <a:ext cx="2953500" cy="1999740"/>
            </a:xfrm>
            <a:prstGeom prst="rect">
              <a:avLst/>
            </a:prstGeom>
            <a:noFill/>
          </p:spPr>
          <p:txBody>
            <a:bodyPr wrap="square" rtlCol="0">
              <a:spAutoFit/>
            </a:bodyPr>
            <a:lstStyle/>
            <a:p>
              <a:r>
                <a:rPr lang="en-US" sz="2800" dirty="0"/>
                <a:t>20%</a:t>
              </a:r>
            </a:p>
            <a:p>
              <a:r>
                <a:rPr lang="en-US" sz="2800" dirty="0"/>
                <a:t>Technical Quiz (take-home exam)</a:t>
              </a:r>
            </a:p>
          </p:txBody>
        </p:sp>
        <p:sp>
          <p:nvSpPr>
            <p:cNvPr id="23" name="TextBox 22">
              <a:extLst>
                <a:ext uri="{FF2B5EF4-FFF2-40B4-BE49-F238E27FC236}">
                  <a16:creationId xmlns:a16="http://schemas.microsoft.com/office/drawing/2014/main" id="{495C4926-C1D8-44E0-2B33-99606D883AD2}"/>
                </a:ext>
              </a:extLst>
            </p:cNvPr>
            <p:cNvSpPr txBox="1"/>
            <p:nvPr/>
          </p:nvSpPr>
          <p:spPr>
            <a:xfrm>
              <a:off x="1599239" y="5028525"/>
              <a:ext cx="2529846" cy="1815882"/>
            </a:xfrm>
            <a:prstGeom prst="rect">
              <a:avLst/>
            </a:prstGeom>
            <a:noFill/>
          </p:spPr>
          <p:txBody>
            <a:bodyPr wrap="square" rtlCol="0">
              <a:spAutoFit/>
            </a:bodyPr>
            <a:lstStyle/>
            <a:p>
              <a:r>
                <a:rPr lang="en-US" sz="2800" dirty="0"/>
                <a:t>10%</a:t>
              </a:r>
            </a:p>
            <a:p>
              <a:r>
                <a:rPr lang="en-US" sz="2800" dirty="0"/>
                <a:t>Literature review and presentation</a:t>
              </a:r>
            </a:p>
          </p:txBody>
        </p:sp>
      </p:grpSp>
    </p:spTree>
    <p:extLst>
      <p:ext uri="{BB962C8B-B14F-4D97-AF65-F5344CB8AC3E}">
        <p14:creationId xmlns:p14="http://schemas.microsoft.com/office/powerpoint/2010/main" val="328078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6AFEC-9790-C4F9-F6BF-C5833697F8BD}"/>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BB32AA10-2D83-3F62-08E6-7802D33F8BC1}"/>
              </a:ext>
            </a:extLst>
          </p:cNvPr>
          <p:cNvGrpSpPr/>
          <p:nvPr/>
        </p:nvGrpSpPr>
        <p:grpSpPr>
          <a:xfrm>
            <a:off x="114300" y="-279929"/>
            <a:ext cx="12100278" cy="7570657"/>
            <a:chOff x="3469" y="-295625"/>
            <a:chExt cx="13325431" cy="8337185"/>
          </a:xfrm>
        </p:grpSpPr>
        <p:sp>
          <p:nvSpPr>
            <p:cNvPr id="4" name="TextBox 3">
              <a:extLst>
                <a:ext uri="{FF2B5EF4-FFF2-40B4-BE49-F238E27FC236}">
                  <a16:creationId xmlns:a16="http://schemas.microsoft.com/office/drawing/2014/main" id="{4FA4DA07-DC72-E136-2F82-158DB3E45DF0}"/>
                </a:ext>
              </a:extLst>
            </p:cNvPr>
            <p:cNvSpPr txBox="1"/>
            <p:nvPr/>
          </p:nvSpPr>
          <p:spPr>
            <a:xfrm>
              <a:off x="6983092" y="-126868"/>
              <a:ext cx="6345808" cy="8168428"/>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Literature Review Report and Presentation (10%)</a:t>
              </a:r>
            </a:p>
            <a:p>
              <a:pPr marL="457200"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You find a relevant research stream that interests you. Read, summarize, and critique</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Hope to inspire and set you up on your own research question to ask out of this research stream</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Report required. Recorded presentation required. </a:t>
              </a:r>
            </a:p>
            <a:p>
              <a:pPr lvl="1"/>
              <a:endParaRPr lang="en-US" sz="2800" dirty="0"/>
            </a:p>
          </p:txBody>
        </p:sp>
        <p:sp>
          <p:nvSpPr>
            <p:cNvPr id="7" name="Oval 6">
              <a:extLst>
                <a:ext uri="{FF2B5EF4-FFF2-40B4-BE49-F238E27FC236}">
                  <a16:creationId xmlns:a16="http://schemas.microsoft.com/office/drawing/2014/main" id="{291E71B5-6367-3B4F-D594-372F39599C0B}"/>
                </a:ext>
              </a:extLst>
            </p:cNvPr>
            <p:cNvSpPr/>
            <p:nvPr/>
          </p:nvSpPr>
          <p:spPr>
            <a:xfrm>
              <a:off x="809624" y="347662"/>
              <a:ext cx="5962650" cy="596265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e 23">
              <a:extLst>
                <a:ext uri="{FF2B5EF4-FFF2-40B4-BE49-F238E27FC236}">
                  <a16:creationId xmlns:a16="http://schemas.microsoft.com/office/drawing/2014/main" id="{86E322CF-C127-9EF6-F88C-327C23228341}"/>
                </a:ext>
              </a:extLst>
            </p:cNvPr>
            <p:cNvSpPr/>
            <p:nvPr/>
          </p:nvSpPr>
          <p:spPr>
            <a:xfrm rot="20048177" flipH="1">
              <a:off x="3469" y="-295625"/>
              <a:ext cx="7574951" cy="7822106"/>
            </a:xfrm>
            <a:prstGeom prst="pie">
              <a:avLst>
                <a:gd name="adj1" fmla="val 741846"/>
                <a:gd name="adj2" fmla="val 3830330"/>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33BFBADF-528F-0B3B-D160-774243F67C53}"/>
                </a:ext>
              </a:extLst>
            </p:cNvPr>
            <p:cNvCxnSpPr>
              <a:cxnSpLocks/>
              <a:stCxn id="7" idx="0"/>
              <a:endCxn id="7" idx="4"/>
            </p:cNvCxnSpPr>
            <p:nvPr/>
          </p:nvCxnSpPr>
          <p:spPr>
            <a:xfrm>
              <a:off x="3790949" y="347662"/>
              <a:ext cx="0" cy="5962650"/>
            </a:xfrm>
            <a:prstGeom prst="line">
              <a:avLst/>
            </a:prstGeom>
          </p:spPr>
          <p:style>
            <a:lnRef idx="3">
              <a:schemeClr val="dk1"/>
            </a:lnRef>
            <a:fillRef idx="0">
              <a:schemeClr val="dk1"/>
            </a:fillRef>
            <a:effectRef idx="2">
              <a:schemeClr val="dk1"/>
            </a:effectRef>
            <a:fontRef idx="minor">
              <a:schemeClr val="tx1"/>
            </a:fontRef>
          </p:style>
        </p:cxnSp>
        <p:pic>
          <p:nvPicPr>
            <p:cNvPr id="14" name="Picture 13" descr="A purple half circle with black outline&#10;&#10;Description automatically generated">
              <a:extLst>
                <a:ext uri="{FF2B5EF4-FFF2-40B4-BE49-F238E27FC236}">
                  <a16:creationId xmlns:a16="http://schemas.microsoft.com/office/drawing/2014/main" id="{554369B6-1156-9731-8101-553FDD0902C7}"/>
                </a:ext>
              </a:extLst>
            </p:cNvPr>
            <p:cNvPicPr>
              <a:picLocks noChangeAspect="1"/>
            </p:cNvPicPr>
            <p:nvPr/>
          </p:nvPicPr>
          <p:blipFill>
            <a:blip r:embed="rId3"/>
            <a:stretch>
              <a:fillRect/>
            </a:stretch>
          </p:blipFill>
          <p:spPr>
            <a:xfrm>
              <a:off x="3790947" y="-126868"/>
              <a:ext cx="3192145" cy="6556244"/>
            </a:xfrm>
            <a:prstGeom prst="rect">
              <a:avLst/>
            </a:prstGeom>
          </p:spPr>
        </p:pic>
        <p:sp>
          <p:nvSpPr>
            <p:cNvPr id="15" name="TextBox 14">
              <a:extLst>
                <a:ext uri="{FF2B5EF4-FFF2-40B4-BE49-F238E27FC236}">
                  <a16:creationId xmlns:a16="http://schemas.microsoft.com/office/drawing/2014/main" id="{7821B914-6BF2-C212-8C74-6F7A81F867D3}"/>
                </a:ext>
              </a:extLst>
            </p:cNvPr>
            <p:cNvSpPr txBox="1"/>
            <p:nvPr/>
          </p:nvSpPr>
          <p:spPr>
            <a:xfrm>
              <a:off x="4129085" y="2268884"/>
              <a:ext cx="2643188" cy="1384995"/>
            </a:xfrm>
            <a:prstGeom prst="rect">
              <a:avLst/>
            </a:prstGeom>
            <a:noFill/>
          </p:spPr>
          <p:txBody>
            <a:bodyPr wrap="square" rtlCol="0">
              <a:spAutoFit/>
            </a:bodyPr>
            <a:lstStyle/>
            <a:p>
              <a:r>
                <a:rPr lang="en-US" sz="2800" dirty="0"/>
                <a:t>50%</a:t>
              </a:r>
            </a:p>
            <a:p>
              <a:r>
                <a:rPr lang="en-US" sz="2800" dirty="0"/>
                <a:t>Individual Class Project</a:t>
              </a:r>
            </a:p>
          </p:txBody>
        </p:sp>
        <p:sp>
          <p:nvSpPr>
            <p:cNvPr id="18" name="Pie 17">
              <a:extLst>
                <a:ext uri="{FF2B5EF4-FFF2-40B4-BE49-F238E27FC236}">
                  <a16:creationId xmlns:a16="http://schemas.microsoft.com/office/drawing/2014/main" id="{5F228D56-0CED-AAB8-4E6D-9B8CAA844CDC}"/>
                </a:ext>
              </a:extLst>
            </p:cNvPr>
            <p:cNvSpPr/>
            <p:nvPr/>
          </p:nvSpPr>
          <p:spPr>
            <a:xfrm rot="5400000" flipH="1">
              <a:off x="266002" y="-70352"/>
              <a:ext cx="7049889" cy="7371565"/>
            </a:xfrm>
            <a:prstGeom prst="pie">
              <a:avLst>
                <a:gd name="adj1" fmla="val 0"/>
                <a:gd name="adj2" fmla="val 383033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AE0E698D-728E-F5A2-E541-83050F8BE96B}"/>
                </a:ext>
              </a:extLst>
            </p:cNvPr>
            <p:cNvSpPr txBox="1"/>
            <p:nvPr/>
          </p:nvSpPr>
          <p:spPr>
            <a:xfrm>
              <a:off x="1354773" y="919470"/>
              <a:ext cx="2869564" cy="1384995"/>
            </a:xfrm>
            <a:prstGeom prst="rect">
              <a:avLst/>
            </a:prstGeom>
            <a:noFill/>
          </p:spPr>
          <p:txBody>
            <a:bodyPr wrap="square" rtlCol="0">
              <a:spAutoFit/>
            </a:bodyPr>
            <a:lstStyle/>
            <a:p>
              <a:r>
                <a:rPr lang="en-US" sz="2800" dirty="0"/>
                <a:t>20%</a:t>
              </a:r>
            </a:p>
            <a:p>
              <a:r>
                <a:rPr lang="en-US" sz="2800" dirty="0"/>
                <a:t>Class Participation</a:t>
              </a:r>
            </a:p>
          </p:txBody>
        </p:sp>
        <p:sp>
          <p:nvSpPr>
            <p:cNvPr id="20" name="Pie 19">
              <a:extLst>
                <a:ext uri="{FF2B5EF4-FFF2-40B4-BE49-F238E27FC236}">
                  <a16:creationId xmlns:a16="http://schemas.microsoft.com/office/drawing/2014/main" id="{70B03AB7-0D7E-E66B-E60F-DEDF9ABB8710}"/>
                </a:ext>
              </a:extLst>
            </p:cNvPr>
            <p:cNvSpPr/>
            <p:nvPr/>
          </p:nvSpPr>
          <p:spPr>
            <a:xfrm rot="1537596" flipH="1">
              <a:off x="188643" y="-151240"/>
              <a:ext cx="7204604" cy="7533339"/>
            </a:xfrm>
            <a:prstGeom prst="pie">
              <a:avLst>
                <a:gd name="adj1" fmla="val 0"/>
                <a:gd name="adj2" fmla="val 383033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A33B78B2-3591-F340-31C5-503BCC640D52}"/>
                </a:ext>
              </a:extLst>
            </p:cNvPr>
            <p:cNvSpPr txBox="1"/>
            <p:nvPr/>
          </p:nvSpPr>
          <p:spPr>
            <a:xfrm>
              <a:off x="343811" y="2679629"/>
              <a:ext cx="2953500" cy="1999740"/>
            </a:xfrm>
            <a:prstGeom prst="rect">
              <a:avLst/>
            </a:prstGeom>
            <a:noFill/>
          </p:spPr>
          <p:txBody>
            <a:bodyPr wrap="square" rtlCol="0">
              <a:spAutoFit/>
            </a:bodyPr>
            <a:lstStyle/>
            <a:p>
              <a:r>
                <a:rPr lang="en-US" sz="2800" dirty="0"/>
                <a:t>20%</a:t>
              </a:r>
            </a:p>
            <a:p>
              <a:r>
                <a:rPr lang="en-US" sz="2800" dirty="0"/>
                <a:t>Technical Quiz (take-home exam)</a:t>
              </a:r>
            </a:p>
          </p:txBody>
        </p:sp>
        <p:sp>
          <p:nvSpPr>
            <p:cNvPr id="23" name="TextBox 22">
              <a:extLst>
                <a:ext uri="{FF2B5EF4-FFF2-40B4-BE49-F238E27FC236}">
                  <a16:creationId xmlns:a16="http://schemas.microsoft.com/office/drawing/2014/main" id="{3B09E1FF-C43E-8C7A-C840-6144E7867150}"/>
                </a:ext>
              </a:extLst>
            </p:cNvPr>
            <p:cNvSpPr txBox="1"/>
            <p:nvPr/>
          </p:nvSpPr>
          <p:spPr>
            <a:xfrm>
              <a:off x="1599239" y="5028525"/>
              <a:ext cx="2529846" cy="1815882"/>
            </a:xfrm>
            <a:prstGeom prst="rect">
              <a:avLst/>
            </a:prstGeom>
            <a:noFill/>
          </p:spPr>
          <p:txBody>
            <a:bodyPr wrap="square" rtlCol="0">
              <a:spAutoFit/>
            </a:bodyPr>
            <a:lstStyle/>
            <a:p>
              <a:r>
                <a:rPr lang="en-US" sz="2800" dirty="0"/>
                <a:t>10%</a:t>
              </a:r>
            </a:p>
            <a:p>
              <a:r>
                <a:rPr lang="en-US" sz="2800" dirty="0"/>
                <a:t>Literature review and presentation</a:t>
              </a:r>
            </a:p>
          </p:txBody>
        </p:sp>
      </p:grpSp>
    </p:spTree>
    <p:extLst>
      <p:ext uri="{BB962C8B-B14F-4D97-AF65-F5344CB8AC3E}">
        <p14:creationId xmlns:p14="http://schemas.microsoft.com/office/powerpoint/2010/main" val="2746350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FEBA0-98EA-4781-4CE0-6581160B9EF5}"/>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01DF0C22-F1BB-F9FA-A0F8-E087C57D135F}"/>
              </a:ext>
            </a:extLst>
          </p:cNvPr>
          <p:cNvGrpSpPr/>
          <p:nvPr/>
        </p:nvGrpSpPr>
        <p:grpSpPr>
          <a:xfrm>
            <a:off x="-47012" y="-372603"/>
            <a:ext cx="12449804" cy="7848302"/>
            <a:chOff x="3469" y="-397682"/>
            <a:chExt cx="13578531" cy="8642942"/>
          </a:xfrm>
        </p:grpSpPr>
        <p:sp>
          <p:nvSpPr>
            <p:cNvPr id="7" name="Oval 6">
              <a:extLst>
                <a:ext uri="{FF2B5EF4-FFF2-40B4-BE49-F238E27FC236}">
                  <a16:creationId xmlns:a16="http://schemas.microsoft.com/office/drawing/2014/main" id="{DB1C79FF-2257-E50B-EDC2-88EED8D7039A}"/>
                </a:ext>
              </a:extLst>
            </p:cNvPr>
            <p:cNvSpPr/>
            <p:nvPr/>
          </p:nvSpPr>
          <p:spPr>
            <a:xfrm>
              <a:off x="809624" y="347662"/>
              <a:ext cx="5962650" cy="596265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e 23">
              <a:extLst>
                <a:ext uri="{FF2B5EF4-FFF2-40B4-BE49-F238E27FC236}">
                  <a16:creationId xmlns:a16="http://schemas.microsoft.com/office/drawing/2014/main" id="{28AA8650-6E64-5ABB-C2E3-0980A30A87A9}"/>
                </a:ext>
              </a:extLst>
            </p:cNvPr>
            <p:cNvSpPr/>
            <p:nvPr/>
          </p:nvSpPr>
          <p:spPr>
            <a:xfrm rot="20048177" flipH="1">
              <a:off x="3469" y="-295625"/>
              <a:ext cx="7574951" cy="7822106"/>
            </a:xfrm>
            <a:prstGeom prst="pie">
              <a:avLst>
                <a:gd name="adj1" fmla="val 741846"/>
                <a:gd name="adj2" fmla="val 3830330"/>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B2E7A75B-EB75-BD5C-0319-E9F738F73B0B}"/>
                </a:ext>
              </a:extLst>
            </p:cNvPr>
            <p:cNvCxnSpPr>
              <a:cxnSpLocks/>
              <a:stCxn id="7" idx="0"/>
              <a:endCxn id="7" idx="4"/>
            </p:cNvCxnSpPr>
            <p:nvPr/>
          </p:nvCxnSpPr>
          <p:spPr>
            <a:xfrm>
              <a:off x="3790949" y="347662"/>
              <a:ext cx="0" cy="5962650"/>
            </a:xfrm>
            <a:prstGeom prst="line">
              <a:avLst/>
            </a:prstGeom>
          </p:spPr>
          <p:style>
            <a:lnRef idx="3">
              <a:schemeClr val="dk1"/>
            </a:lnRef>
            <a:fillRef idx="0">
              <a:schemeClr val="dk1"/>
            </a:fillRef>
            <a:effectRef idx="2">
              <a:schemeClr val="dk1"/>
            </a:effectRef>
            <a:fontRef idx="minor">
              <a:schemeClr val="tx1"/>
            </a:fontRef>
          </p:style>
        </p:cxnSp>
        <p:pic>
          <p:nvPicPr>
            <p:cNvPr id="14" name="Picture 13" descr="A purple half circle with black outline&#10;&#10;Description automatically generated">
              <a:extLst>
                <a:ext uri="{FF2B5EF4-FFF2-40B4-BE49-F238E27FC236}">
                  <a16:creationId xmlns:a16="http://schemas.microsoft.com/office/drawing/2014/main" id="{1CE6E495-6EC5-F4E7-328B-18E0F9DE5E3D}"/>
                </a:ext>
              </a:extLst>
            </p:cNvPr>
            <p:cNvPicPr>
              <a:picLocks noChangeAspect="1"/>
            </p:cNvPicPr>
            <p:nvPr/>
          </p:nvPicPr>
          <p:blipFill>
            <a:blip r:embed="rId2"/>
            <a:stretch>
              <a:fillRect/>
            </a:stretch>
          </p:blipFill>
          <p:spPr>
            <a:xfrm>
              <a:off x="3790947" y="-126868"/>
              <a:ext cx="3192145" cy="6556244"/>
            </a:xfrm>
            <a:prstGeom prst="rect">
              <a:avLst/>
            </a:prstGeom>
          </p:spPr>
        </p:pic>
        <p:sp>
          <p:nvSpPr>
            <p:cNvPr id="15" name="TextBox 14">
              <a:extLst>
                <a:ext uri="{FF2B5EF4-FFF2-40B4-BE49-F238E27FC236}">
                  <a16:creationId xmlns:a16="http://schemas.microsoft.com/office/drawing/2014/main" id="{F94BBE67-56D8-ACBB-683A-510980F1FDA2}"/>
                </a:ext>
              </a:extLst>
            </p:cNvPr>
            <p:cNvSpPr txBox="1"/>
            <p:nvPr/>
          </p:nvSpPr>
          <p:spPr>
            <a:xfrm>
              <a:off x="4129085" y="2268884"/>
              <a:ext cx="2643188" cy="1384995"/>
            </a:xfrm>
            <a:prstGeom prst="rect">
              <a:avLst/>
            </a:prstGeom>
            <a:noFill/>
          </p:spPr>
          <p:txBody>
            <a:bodyPr wrap="square" rtlCol="0">
              <a:spAutoFit/>
            </a:bodyPr>
            <a:lstStyle/>
            <a:p>
              <a:r>
                <a:rPr lang="en-US" sz="2800" dirty="0"/>
                <a:t>50%</a:t>
              </a:r>
            </a:p>
            <a:p>
              <a:r>
                <a:rPr lang="en-US" sz="2800" dirty="0"/>
                <a:t>Individual Class Project</a:t>
              </a:r>
            </a:p>
          </p:txBody>
        </p:sp>
        <p:sp>
          <p:nvSpPr>
            <p:cNvPr id="18" name="Pie 17">
              <a:extLst>
                <a:ext uri="{FF2B5EF4-FFF2-40B4-BE49-F238E27FC236}">
                  <a16:creationId xmlns:a16="http://schemas.microsoft.com/office/drawing/2014/main" id="{E80EC2F8-8384-BEE4-74D7-BABEB7BBF049}"/>
                </a:ext>
              </a:extLst>
            </p:cNvPr>
            <p:cNvSpPr/>
            <p:nvPr/>
          </p:nvSpPr>
          <p:spPr>
            <a:xfrm rot="5400000" flipH="1">
              <a:off x="266002" y="-70352"/>
              <a:ext cx="7049889" cy="7371565"/>
            </a:xfrm>
            <a:prstGeom prst="pie">
              <a:avLst>
                <a:gd name="adj1" fmla="val 0"/>
                <a:gd name="adj2" fmla="val 383033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63A47A9-F752-41E4-94EB-50649188F740}"/>
                </a:ext>
              </a:extLst>
            </p:cNvPr>
            <p:cNvSpPr txBox="1"/>
            <p:nvPr/>
          </p:nvSpPr>
          <p:spPr>
            <a:xfrm>
              <a:off x="1354773" y="919470"/>
              <a:ext cx="2869564" cy="1384995"/>
            </a:xfrm>
            <a:prstGeom prst="rect">
              <a:avLst/>
            </a:prstGeom>
            <a:noFill/>
          </p:spPr>
          <p:txBody>
            <a:bodyPr wrap="square" rtlCol="0">
              <a:spAutoFit/>
            </a:bodyPr>
            <a:lstStyle/>
            <a:p>
              <a:r>
                <a:rPr lang="en-US" sz="2800" dirty="0"/>
                <a:t>20%</a:t>
              </a:r>
            </a:p>
            <a:p>
              <a:r>
                <a:rPr lang="en-US" sz="2800" dirty="0"/>
                <a:t>Class Participation</a:t>
              </a:r>
            </a:p>
          </p:txBody>
        </p:sp>
        <p:sp>
          <p:nvSpPr>
            <p:cNvPr id="20" name="Pie 19">
              <a:extLst>
                <a:ext uri="{FF2B5EF4-FFF2-40B4-BE49-F238E27FC236}">
                  <a16:creationId xmlns:a16="http://schemas.microsoft.com/office/drawing/2014/main" id="{6D9E467B-F450-49F6-E0B5-D3552177606F}"/>
                </a:ext>
              </a:extLst>
            </p:cNvPr>
            <p:cNvSpPr/>
            <p:nvPr/>
          </p:nvSpPr>
          <p:spPr>
            <a:xfrm rot="1537596" flipH="1">
              <a:off x="188643" y="-151240"/>
              <a:ext cx="7204604" cy="7533339"/>
            </a:xfrm>
            <a:prstGeom prst="pie">
              <a:avLst>
                <a:gd name="adj1" fmla="val 0"/>
                <a:gd name="adj2" fmla="val 383033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13E513A3-4931-0C6C-AAB7-AF1D8A264F3A}"/>
                </a:ext>
              </a:extLst>
            </p:cNvPr>
            <p:cNvSpPr txBox="1"/>
            <p:nvPr/>
          </p:nvSpPr>
          <p:spPr>
            <a:xfrm>
              <a:off x="343811" y="2679629"/>
              <a:ext cx="2953500" cy="1999740"/>
            </a:xfrm>
            <a:prstGeom prst="rect">
              <a:avLst/>
            </a:prstGeom>
            <a:noFill/>
          </p:spPr>
          <p:txBody>
            <a:bodyPr wrap="square" rtlCol="0">
              <a:spAutoFit/>
            </a:bodyPr>
            <a:lstStyle/>
            <a:p>
              <a:r>
                <a:rPr lang="en-US" sz="2800" dirty="0"/>
                <a:t>20%</a:t>
              </a:r>
            </a:p>
            <a:p>
              <a:r>
                <a:rPr lang="en-US" sz="2800" dirty="0"/>
                <a:t>Technical Quiz (take-home exam)</a:t>
              </a:r>
            </a:p>
          </p:txBody>
        </p:sp>
        <p:sp>
          <p:nvSpPr>
            <p:cNvPr id="23" name="TextBox 22">
              <a:extLst>
                <a:ext uri="{FF2B5EF4-FFF2-40B4-BE49-F238E27FC236}">
                  <a16:creationId xmlns:a16="http://schemas.microsoft.com/office/drawing/2014/main" id="{808EDE1A-CE1B-BD2E-AB31-0E6546B9915B}"/>
                </a:ext>
              </a:extLst>
            </p:cNvPr>
            <p:cNvSpPr txBox="1"/>
            <p:nvPr/>
          </p:nvSpPr>
          <p:spPr>
            <a:xfrm>
              <a:off x="1599239" y="5028525"/>
              <a:ext cx="2529846" cy="1815882"/>
            </a:xfrm>
            <a:prstGeom prst="rect">
              <a:avLst/>
            </a:prstGeom>
            <a:noFill/>
          </p:spPr>
          <p:txBody>
            <a:bodyPr wrap="square" rtlCol="0">
              <a:spAutoFit/>
            </a:bodyPr>
            <a:lstStyle/>
            <a:p>
              <a:r>
                <a:rPr lang="en-US" sz="2800" dirty="0"/>
                <a:t>10%</a:t>
              </a:r>
            </a:p>
            <a:p>
              <a:r>
                <a:rPr lang="en-US" sz="2800" dirty="0"/>
                <a:t>Literature review and presentation</a:t>
              </a:r>
            </a:p>
          </p:txBody>
        </p:sp>
        <p:sp>
          <p:nvSpPr>
            <p:cNvPr id="4" name="TextBox 3">
              <a:extLst>
                <a:ext uri="{FF2B5EF4-FFF2-40B4-BE49-F238E27FC236}">
                  <a16:creationId xmlns:a16="http://schemas.microsoft.com/office/drawing/2014/main" id="{878C019D-5431-52FC-6769-6426BAFEDAC6}"/>
                </a:ext>
              </a:extLst>
            </p:cNvPr>
            <p:cNvSpPr txBox="1"/>
            <p:nvPr/>
          </p:nvSpPr>
          <p:spPr>
            <a:xfrm>
              <a:off x="6320793" y="-397682"/>
              <a:ext cx="7261207" cy="8642942"/>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Individual Class Project (50%)</a:t>
              </a:r>
            </a:p>
            <a:p>
              <a:endParaRPr lang="en-US" sz="2800" dirty="0"/>
            </a:p>
            <a:p>
              <a:pPr marL="914400" lvl="1" indent="-457200">
                <a:buFont typeface="Arial" panose="020B0604020202020204" pitchFamily="34" charset="0"/>
                <a:buChar char="•"/>
              </a:pPr>
              <a:r>
                <a:rPr lang="en-US" sz="2800" dirty="0"/>
                <a:t>You ask a research question, use the relevant tools. I can help on the way, including helping you finding valuable questions </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u="sng" dirty="0"/>
                <a:t>Starting the 7</a:t>
              </a:r>
              <a:r>
                <a:rPr lang="en-US" sz="2800" u="sng" baseline="30000" dirty="0"/>
                <a:t>th</a:t>
              </a:r>
              <a:r>
                <a:rPr lang="en-US" sz="2800" u="sng" dirty="0"/>
                <a:t> week of class, weekly update on progress is needed. Your effort is evaluated here (30%)</a:t>
              </a:r>
            </a:p>
            <a:p>
              <a:pPr lvl="1"/>
              <a:endParaRPr lang="en-US" sz="2800" dirty="0"/>
            </a:p>
            <a:p>
              <a:pPr marL="914400" lvl="1" indent="-457200">
                <a:buFont typeface="Arial" panose="020B0604020202020204" pitchFamily="34" charset="0"/>
                <a:buChar char="•"/>
              </a:pPr>
              <a:r>
                <a:rPr lang="en-US" sz="2800" dirty="0"/>
                <a:t>Report required. Final in-class representation required. Your novelty and contribution is assessed here (20%)</a:t>
              </a:r>
            </a:p>
            <a:p>
              <a:pPr lvl="1"/>
              <a:endParaRPr lang="en-US" sz="2800" dirty="0"/>
            </a:p>
          </p:txBody>
        </p:sp>
      </p:grpSp>
    </p:spTree>
    <p:extLst>
      <p:ext uri="{BB962C8B-B14F-4D97-AF65-F5344CB8AC3E}">
        <p14:creationId xmlns:p14="http://schemas.microsoft.com/office/powerpoint/2010/main" val="2065087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qr code&#10;&#10;Description automatically generated">
            <a:extLst>
              <a:ext uri="{FF2B5EF4-FFF2-40B4-BE49-F238E27FC236}">
                <a16:creationId xmlns:a16="http://schemas.microsoft.com/office/drawing/2014/main" id="{8C628A54-267A-7D74-F268-AD9BCD69325E}"/>
              </a:ext>
            </a:extLst>
          </p:cNvPr>
          <p:cNvPicPr>
            <a:picLocks noChangeAspect="1"/>
          </p:cNvPicPr>
          <p:nvPr/>
        </p:nvPicPr>
        <p:blipFill>
          <a:blip r:embed="rId2"/>
          <a:stretch>
            <a:fillRect/>
          </a:stretch>
        </p:blipFill>
        <p:spPr>
          <a:xfrm>
            <a:off x="89382" y="946325"/>
            <a:ext cx="4520294" cy="5530241"/>
          </a:xfrm>
          <a:prstGeom prst="rect">
            <a:avLst/>
          </a:prstGeom>
        </p:spPr>
      </p:pic>
      <p:sp>
        <p:nvSpPr>
          <p:cNvPr id="4" name="TextBox 3">
            <a:extLst>
              <a:ext uri="{FF2B5EF4-FFF2-40B4-BE49-F238E27FC236}">
                <a16:creationId xmlns:a16="http://schemas.microsoft.com/office/drawing/2014/main" id="{BE602F9C-2D05-71CD-96F6-09614F271050}"/>
              </a:ext>
            </a:extLst>
          </p:cNvPr>
          <p:cNvSpPr txBox="1"/>
          <p:nvPr/>
        </p:nvSpPr>
        <p:spPr>
          <a:xfrm>
            <a:off x="202117" y="250521"/>
            <a:ext cx="6821204" cy="954107"/>
          </a:xfrm>
          <a:prstGeom prst="rect">
            <a:avLst/>
          </a:prstGeom>
          <a:noFill/>
        </p:spPr>
        <p:txBody>
          <a:bodyPr wrap="square" rtlCol="0">
            <a:spAutoFit/>
          </a:bodyPr>
          <a:lstStyle/>
          <a:p>
            <a:r>
              <a:rPr lang="en-US" altLang="zh-CN" sz="2800" dirty="0"/>
              <a:t>WeChat</a:t>
            </a:r>
            <a:r>
              <a:rPr lang="zh-CN" altLang="en-US" sz="2800" dirty="0"/>
              <a:t> </a:t>
            </a:r>
            <a:r>
              <a:rPr lang="en-US" altLang="zh-CN" sz="2800" dirty="0"/>
              <a:t>Group:</a:t>
            </a:r>
            <a:r>
              <a:rPr lang="zh-CN" altLang="en-US" sz="2800" dirty="0"/>
              <a:t> </a:t>
            </a:r>
            <a:r>
              <a:rPr lang="en-US" altLang="zh-CN" sz="2800" dirty="0"/>
              <a:t>group</a:t>
            </a:r>
            <a:r>
              <a:rPr lang="zh-CN" altLang="en-US" sz="2800" dirty="0"/>
              <a:t> </a:t>
            </a:r>
            <a:r>
              <a:rPr lang="en-US" altLang="zh-CN" sz="2800" dirty="0"/>
              <a:t>chat</a:t>
            </a:r>
            <a:r>
              <a:rPr lang="zh-CN" altLang="en-US" sz="2800" dirty="0"/>
              <a:t> </a:t>
            </a:r>
            <a:r>
              <a:rPr lang="en-US" altLang="zh-CN" sz="2800" dirty="0"/>
              <a:t>and</a:t>
            </a:r>
            <a:r>
              <a:rPr lang="zh-CN" altLang="en-US" sz="2800" dirty="0"/>
              <a:t> </a:t>
            </a:r>
            <a:r>
              <a:rPr lang="en-US" altLang="zh-CN" sz="2800" dirty="0" err="1"/>
              <a:t>sharings</a:t>
            </a:r>
            <a:endParaRPr lang="en-US" altLang="zh-CN" sz="2800" dirty="0"/>
          </a:p>
          <a:p>
            <a:endParaRPr lang="en-US" altLang="zh-CN" sz="2800" dirty="0"/>
          </a:p>
        </p:txBody>
      </p:sp>
      <p:sp>
        <p:nvSpPr>
          <p:cNvPr id="2" name="TextBox 1">
            <a:extLst>
              <a:ext uri="{FF2B5EF4-FFF2-40B4-BE49-F238E27FC236}">
                <a16:creationId xmlns:a16="http://schemas.microsoft.com/office/drawing/2014/main" id="{38F5C769-BC89-217A-AB81-750579EF1904}"/>
              </a:ext>
            </a:extLst>
          </p:cNvPr>
          <p:cNvSpPr txBox="1"/>
          <p:nvPr/>
        </p:nvSpPr>
        <p:spPr>
          <a:xfrm>
            <a:off x="4759891" y="1213587"/>
            <a:ext cx="7177414" cy="5262979"/>
          </a:xfrm>
          <a:prstGeom prst="rect">
            <a:avLst/>
          </a:prstGeom>
          <a:noFill/>
        </p:spPr>
        <p:txBody>
          <a:bodyPr wrap="square" rtlCol="0">
            <a:spAutoFit/>
          </a:bodyPr>
          <a:lstStyle/>
          <a:p>
            <a:r>
              <a:rPr lang="en-US" sz="2800" dirty="0"/>
              <a:t>Office </a:t>
            </a:r>
            <a:r>
              <a:rPr lang="en-US" sz="2800" dirty="0" err="1"/>
              <a:t>hr</a:t>
            </a:r>
            <a:r>
              <a:rPr lang="en-US" sz="2800" dirty="0"/>
              <a:t>:</a:t>
            </a:r>
          </a:p>
          <a:p>
            <a:r>
              <a:rPr lang="en-US" sz="2800" dirty="0"/>
              <a:t>Both TA and me: </a:t>
            </a:r>
          </a:p>
          <a:p>
            <a:r>
              <a:rPr lang="en-US" sz="2800" dirty="0"/>
              <a:t>After class every week 4:50-5:50pm</a:t>
            </a:r>
          </a:p>
          <a:p>
            <a:endParaRPr lang="en-US" sz="2800" dirty="0"/>
          </a:p>
          <a:p>
            <a:r>
              <a:rPr lang="en-US" sz="2800" dirty="0"/>
              <a:t>Online recordings: </a:t>
            </a:r>
          </a:p>
          <a:p>
            <a:r>
              <a:rPr lang="en-US" sz="2800" dirty="0"/>
              <a:t>Available, but you need to have an </a:t>
            </a:r>
            <a:r>
              <a:rPr lang="en-US" sz="2800" b="1" dirty="0"/>
              <a:t>official</a:t>
            </a:r>
            <a:r>
              <a:rPr lang="en-US" sz="2800" dirty="0"/>
              <a:t> reason </a:t>
            </a:r>
            <a:r>
              <a:rPr lang="en-US" sz="2800" b="1" dirty="0"/>
              <a:t>with legal document</a:t>
            </a:r>
            <a:r>
              <a:rPr lang="en-US" sz="2800" dirty="0"/>
              <a:t> to access it (like you are sick / job interviews / </a:t>
            </a:r>
            <a:r>
              <a:rPr lang="en-US" sz="2800" dirty="0" err="1"/>
              <a:t>etc</a:t>
            </a:r>
            <a:r>
              <a:rPr lang="en-US" sz="2800" dirty="0"/>
              <a:t>) </a:t>
            </a:r>
          </a:p>
          <a:p>
            <a:endParaRPr lang="en-US" sz="2800" dirty="0"/>
          </a:p>
          <a:p>
            <a:r>
              <a:rPr lang="en-US" sz="2800" dirty="0"/>
              <a:t>Want to register but no seats: </a:t>
            </a:r>
          </a:p>
          <a:p>
            <a:r>
              <a:rPr lang="en-US" sz="2800" dirty="0"/>
              <a:t>Reach me after class or leave a message before the end of the 2nd week</a:t>
            </a:r>
          </a:p>
        </p:txBody>
      </p:sp>
    </p:spTree>
    <p:extLst>
      <p:ext uri="{BB962C8B-B14F-4D97-AF65-F5344CB8AC3E}">
        <p14:creationId xmlns:p14="http://schemas.microsoft.com/office/powerpoint/2010/main" val="2019410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0B1C-587D-9E47-6C6F-808F330E76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FA3178-3B62-41B4-03AF-D0756596318F}"/>
              </a:ext>
            </a:extLst>
          </p:cNvPr>
          <p:cNvSpPr txBox="1"/>
          <p:nvPr/>
        </p:nvSpPr>
        <p:spPr>
          <a:xfrm>
            <a:off x="4817797" y="2770631"/>
            <a:ext cx="2556405" cy="1754326"/>
          </a:xfrm>
          <a:prstGeom prst="rect">
            <a:avLst/>
          </a:prstGeom>
          <a:noFill/>
        </p:spPr>
        <p:txBody>
          <a:bodyPr wrap="none" rtlCol="0">
            <a:spAutoFit/>
          </a:bodyPr>
          <a:lstStyle/>
          <a:p>
            <a:r>
              <a:rPr lang="en-US" sz="3600" dirty="0"/>
              <a:t>Questions? </a:t>
            </a:r>
          </a:p>
          <a:p>
            <a:r>
              <a:rPr lang="en-US" sz="3600" dirty="0"/>
              <a:t>   (10mins)</a:t>
            </a:r>
          </a:p>
          <a:p>
            <a:endParaRPr lang="en-US" sz="3600" dirty="0"/>
          </a:p>
        </p:txBody>
      </p:sp>
    </p:spTree>
    <p:extLst>
      <p:ext uri="{BB962C8B-B14F-4D97-AF65-F5344CB8AC3E}">
        <p14:creationId xmlns:p14="http://schemas.microsoft.com/office/powerpoint/2010/main" val="8477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909CE-CA51-D407-B7F0-076E4DA8242E}"/>
              </a:ext>
            </a:extLst>
          </p:cNvPr>
          <p:cNvSpPr txBox="1"/>
          <p:nvPr/>
        </p:nvSpPr>
        <p:spPr>
          <a:xfrm>
            <a:off x="760907" y="1788848"/>
            <a:ext cx="11029950" cy="3539430"/>
          </a:xfrm>
          <a:prstGeom prst="rect">
            <a:avLst/>
          </a:prstGeom>
          <a:noFill/>
        </p:spPr>
        <p:txBody>
          <a:bodyPr wrap="square" rtlCol="0">
            <a:spAutoFit/>
          </a:bodyPr>
          <a:lstStyle/>
          <a:p>
            <a:r>
              <a:rPr lang="en-US" sz="3200" dirty="0"/>
              <a:t>Please stop me anytime when you don’t get what I am saying. In fact, you will get class participation bonus by doing it.</a:t>
            </a:r>
          </a:p>
          <a:p>
            <a:endParaRPr lang="en-US" sz="3200" dirty="0"/>
          </a:p>
          <a:p>
            <a:r>
              <a:rPr lang="en-US" sz="3200" dirty="0"/>
              <a:t>(Professional) Vocabulary that I am familiar with, might not sound familiar to you. But I might just default it to be a commonly used word.</a:t>
            </a:r>
          </a:p>
          <a:p>
            <a:endParaRPr lang="en-US" sz="3200" dirty="0"/>
          </a:p>
        </p:txBody>
      </p:sp>
    </p:spTree>
    <p:extLst>
      <p:ext uri="{BB962C8B-B14F-4D97-AF65-F5344CB8AC3E}">
        <p14:creationId xmlns:p14="http://schemas.microsoft.com/office/powerpoint/2010/main" val="1568381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5FD7B-3FE0-3D6C-424F-E1A726AA4BC6}"/>
              </a:ext>
            </a:extLst>
          </p:cNvPr>
          <p:cNvSpPr txBox="1"/>
          <p:nvPr/>
        </p:nvSpPr>
        <p:spPr>
          <a:xfrm>
            <a:off x="3574024" y="1466487"/>
            <a:ext cx="3090398" cy="4524315"/>
          </a:xfrm>
          <a:prstGeom prst="rect">
            <a:avLst/>
          </a:prstGeom>
          <a:noFill/>
        </p:spPr>
        <p:txBody>
          <a:bodyPr wrap="none" rtlCol="0">
            <a:spAutoFit/>
          </a:bodyPr>
          <a:lstStyle/>
          <a:p>
            <a:r>
              <a:rPr lang="en-US" sz="3600" dirty="0"/>
              <a:t>10-mins Break</a:t>
            </a:r>
          </a:p>
          <a:p>
            <a:endParaRPr lang="en-US" sz="3600" dirty="0"/>
          </a:p>
          <a:p>
            <a:r>
              <a:rPr lang="en-US" sz="3600" dirty="0"/>
              <a:t>Lecture 2: </a:t>
            </a:r>
          </a:p>
          <a:p>
            <a:endParaRPr lang="en-US" sz="3600" dirty="0"/>
          </a:p>
          <a:p>
            <a:r>
              <a:rPr lang="en-US" sz="3600" dirty="0"/>
              <a:t>My intro</a:t>
            </a:r>
          </a:p>
          <a:p>
            <a:endParaRPr lang="en-US" sz="3600" dirty="0"/>
          </a:p>
          <a:p>
            <a:r>
              <a:rPr lang="en-US" sz="3600" dirty="0"/>
              <a:t>Students’ intro</a:t>
            </a:r>
          </a:p>
          <a:p>
            <a:endParaRPr lang="en-US" sz="3600" dirty="0"/>
          </a:p>
        </p:txBody>
      </p:sp>
    </p:spTree>
    <p:extLst>
      <p:ext uri="{BB962C8B-B14F-4D97-AF65-F5344CB8AC3E}">
        <p14:creationId xmlns:p14="http://schemas.microsoft.com/office/powerpoint/2010/main" val="3001137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F5FAE6-C470-B65F-4D5F-A5C5AB0CEC7C}"/>
              </a:ext>
            </a:extLst>
          </p:cNvPr>
          <p:cNvPicPr>
            <a:picLocks noChangeAspect="1"/>
          </p:cNvPicPr>
          <p:nvPr/>
        </p:nvPicPr>
        <p:blipFill rotWithShape="1">
          <a:blip r:embed="rId3"/>
          <a:srcRect b="1782"/>
          <a:stretch/>
        </p:blipFill>
        <p:spPr>
          <a:xfrm>
            <a:off x="-1" y="0"/>
            <a:ext cx="12192001" cy="6910215"/>
          </a:xfrm>
          <a:prstGeom prst="rect">
            <a:avLst/>
          </a:prstGeom>
        </p:spPr>
      </p:pic>
      <p:sp>
        <p:nvSpPr>
          <p:cNvPr id="3" name="Title 1">
            <a:extLst>
              <a:ext uri="{FF2B5EF4-FFF2-40B4-BE49-F238E27FC236}">
                <a16:creationId xmlns:a16="http://schemas.microsoft.com/office/drawing/2014/main" id="{A99F53CA-0464-226A-2F5F-D1840F2A419B}"/>
              </a:ext>
            </a:extLst>
          </p:cNvPr>
          <p:cNvSpPr txBox="1">
            <a:spLocks/>
          </p:cNvSpPr>
          <p:nvPr/>
        </p:nvSpPr>
        <p:spPr>
          <a:xfrm>
            <a:off x="6594764" y="1288639"/>
            <a:ext cx="4987595" cy="3006087"/>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rPr>
              <a:t>Understanding and Mitigating Bias in Algorithms, Data and Society</a:t>
            </a:r>
          </a:p>
        </p:txBody>
      </p:sp>
      <p:sp>
        <p:nvSpPr>
          <p:cNvPr id="4" name="Content Placeholder 2">
            <a:extLst>
              <a:ext uri="{FF2B5EF4-FFF2-40B4-BE49-F238E27FC236}">
                <a16:creationId xmlns:a16="http://schemas.microsoft.com/office/drawing/2014/main" id="{FA5A3902-D7B7-A4AF-2A15-E8E4778EEA7F}"/>
              </a:ext>
            </a:extLst>
          </p:cNvPr>
          <p:cNvSpPr txBox="1">
            <a:spLocks/>
          </p:cNvSpPr>
          <p:nvPr/>
        </p:nvSpPr>
        <p:spPr>
          <a:xfrm>
            <a:off x="7005274" y="4616225"/>
            <a:ext cx="5828271" cy="6574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b="1" dirty="0" err="1">
                <a:solidFill>
                  <a:schemeClr val="bg1"/>
                </a:solidFill>
                <a:latin typeface="+mj-lt"/>
                <a:ea typeface="+mj-ea"/>
                <a:cs typeface="+mj-cs"/>
              </a:rPr>
              <a:t>Zhanzhan</a:t>
            </a:r>
            <a:r>
              <a:rPr lang="en-US" sz="4800" b="1" dirty="0">
                <a:solidFill>
                  <a:schemeClr val="bg1"/>
                </a:solidFill>
                <a:latin typeface="+mj-lt"/>
                <a:ea typeface="+mj-ea"/>
                <a:cs typeface="+mj-cs"/>
              </a:rPr>
              <a:t> Zhao</a:t>
            </a:r>
          </a:p>
        </p:txBody>
      </p:sp>
    </p:spTree>
    <p:extLst>
      <p:ext uri="{BB962C8B-B14F-4D97-AF65-F5344CB8AC3E}">
        <p14:creationId xmlns:p14="http://schemas.microsoft.com/office/powerpoint/2010/main" val="2840289025"/>
      </p:ext>
    </p:extLst>
  </p:cSld>
  <p:clrMapOvr>
    <a:masterClrMapping/>
  </p:clrMapOvr>
  <mc:AlternateContent xmlns:mc="http://schemas.openxmlformats.org/markup-compatibility/2006" xmlns:p14="http://schemas.microsoft.com/office/powerpoint/2010/main">
    <mc:Choice Requires="p14">
      <p:transition spd="slow" p14:dur="2000" advTm="18886"/>
    </mc:Choice>
    <mc:Fallback xmlns="">
      <p:transition spd="slow" advTm="1888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10;&#10;Description automatically generated">
            <a:extLst>
              <a:ext uri="{FF2B5EF4-FFF2-40B4-BE49-F238E27FC236}">
                <a16:creationId xmlns:a16="http://schemas.microsoft.com/office/drawing/2014/main" id="{784D2DA9-4A8C-ADC1-EAA1-A9B87DCD0ABD}"/>
              </a:ext>
            </a:extLst>
          </p:cNvPr>
          <p:cNvPicPr>
            <a:picLocks noGrp="1" noChangeAspect="1"/>
          </p:cNvPicPr>
          <p:nvPr>
            <p:ph sz="half" idx="2"/>
          </p:nvPr>
        </p:nvPicPr>
        <p:blipFill rotWithShape="1">
          <a:blip r:embed="rId4"/>
          <a:srcRect l="3320" t="3586" b="17759"/>
          <a:stretch/>
        </p:blipFill>
        <p:spPr>
          <a:xfrm>
            <a:off x="804863" y="2140393"/>
            <a:ext cx="5157787" cy="3147127"/>
          </a:xfrm>
          <a:prstGeom prst="rect">
            <a:avLst/>
          </a:prstGeom>
        </p:spPr>
      </p:pic>
      <p:sp>
        <p:nvSpPr>
          <p:cNvPr id="10" name="TextBox 9">
            <a:extLst>
              <a:ext uri="{FF2B5EF4-FFF2-40B4-BE49-F238E27FC236}">
                <a16:creationId xmlns:a16="http://schemas.microsoft.com/office/drawing/2014/main" id="{8A38D3D4-ABEE-C72E-137D-A2A56D42C6FA}"/>
              </a:ext>
            </a:extLst>
          </p:cNvPr>
          <p:cNvSpPr txBox="1"/>
          <p:nvPr/>
        </p:nvSpPr>
        <p:spPr>
          <a:xfrm>
            <a:off x="1865637" y="1208464"/>
            <a:ext cx="2878352" cy="646331"/>
          </a:xfrm>
          <a:prstGeom prst="rect">
            <a:avLst/>
          </a:prstGeom>
          <a:noFill/>
        </p:spPr>
        <p:txBody>
          <a:bodyPr wrap="none" rtlCol="0">
            <a:spAutoFit/>
          </a:bodyPr>
          <a:lstStyle/>
          <a:p>
            <a:r>
              <a:rPr lang="en-US" sz="3600" dirty="0">
                <a:solidFill>
                  <a:schemeClr val="accent1">
                    <a:lumMod val="75000"/>
                  </a:schemeClr>
                </a:solidFill>
                <a:latin typeface="+mj-lt"/>
              </a:rPr>
              <a:t>Societal Biases</a:t>
            </a:r>
          </a:p>
        </p:txBody>
      </p:sp>
      <p:grpSp>
        <p:nvGrpSpPr>
          <p:cNvPr id="16" name="Group 15">
            <a:extLst>
              <a:ext uri="{FF2B5EF4-FFF2-40B4-BE49-F238E27FC236}">
                <a16:creationId xmlns:a16="http://schemas.microsoft.com/office/drawing/2014/main" id="{59F6FF10-BDB6-E09C-821C-1CCC88E9FBC4}"/>
              </a:ext>
            </a:extLst>
          </p:cNvPr>
          <p:cNvGrpSpPr/>
          <p:nvPr/>
        </p:nvGrpSpPr>
        <p:grpSpPr>
          <a:xfrm>
            <a:off x="6229352" y="1204259"/>
            <a:ext cx="5035400" cy="4083260"/>
            <a:chOff x="6229352" y="1204259"/>
            <a:chExt cx="5035400" cy="4083260"/>
          </a:xfrm>
        </p:grpSpPr>
        <p:pic>
          <p:nvPicPr>
            <p:cNvPr id="9" name="Picture 8" descr="A picture containing text&#10;&#10;Description automatically generated">
              <a:extLst>
                <a:ext uri="{FF2B5EF4-FFF2-40B4-BE49-F238E27FC236}">
                  <a16:creationId xmlns:a16="http://schemas.microsoft.com/office/drawing/2014/main" id="{999B5DE9-7DCA-553C-823A-8956B8615A7B}"/>
                </a:ext>
              </a:extLst>
            </p:cNvPr>
            <p:cNvPicPr>
              <a:picLocks noChangeAspect="1"/>
            </p:cNvPicPr>
            <p:nvPr/>
          </p:nvPicPr>
          <p:blipFill>
            <a:blip r:embed="rId5"/>
            <a:stretch>
              <a:fillRect/>
            </a:stretch>
          </p:blipFill>
          <p:spPr>
            <a:xfrm>
              <a:off x="6229352" y="2140393"/>
              <a:ext cx="5035400" cy="3147126"/>
            </a:xfrm>
            <a:prstGeom prst="rect">
              <a:avLst/>
            </a:prstGeom>
          </p:spPr>
        </p:pic>
        <p:sp>
          <p:nvSpPr>
            <p:cNvPr id="13" name="TextBox 12">
              <a:extLst>
                <a:ext uri="{FF2B5EF4-FFF2-40B4-BE49-F238E27FC236}">
                  <a16:creationId xmlns:a16="http://schemas.microsoft.com/office/drawing/2014/main" id="{E3F1872D-F30C-1027-E623-CA26DE0F8E0C}"/>
                </a:ext>
              </a:extLst>
            </p:cNvPr>
            <p:cNvSpPr txBox="1"/>
            <p:nvPr/>
          </p:nvSpPr>
          <p:spPr>
            <a:xfrm>
              <a:off x="7120036" y="1204259"/>
              <a:ext cx="3206327" cy="646331"/>
            </a:xfrm>
            <a:prstGeom prst="rect">
              <a:avLst/>
            </a:prstGeom>
            <a:noFill/>
          </p:spPr>
          <p:txBody>
            <a:bodyPr wrap="none" rtlCol="0">
              <a:spAutoFit/>
            </a:bodyPr>
            <a:lstStyle/>
            <a:p>
              <a:r>
                <a:rPr lang="en-US" sz="3600" dirty="0">
                  <a:solidFill>
                    <a:schemeClr val="accent1">
                      <a:lumMod val="75000"/>
                    </a:schemeClr>
                  </a:solidFill>
                  <a:latin typeface="+mj-lt"/>
                </a:rPr>
                <a:t>Impact of Biases</a:t>
              </a:r>
            </a:p>
          </p:txBody>
        </p:sp>
      </p:grpSp>
    </p:spTree>
    <p:custDataLst>
      <p:tags r:id="rId1"/>
    </p:custDataLst>
    <p:extLst>
      <p:ext uri="{BB962C8B-B14F-4D97-AF65-F5344CB8AC3E}">
        <p14:creationId xmlns:p14="http://schemas.microsoft.com/office/powerpoint/2010/main" val="1168196072"/>
      </p:ext>
    </p:extLst>
  </p:cSld>
  <p:clrMapOvr>
    <a:masterClrMapping/>
  </p:clrMapOvr>
  <mc:AlternateContent xmlns:mc="http://schemas.openxmlformats.org/markup-compatibility/2006" xmlns:p14="http://schemas.microsoft.com/office/powerpoint/2010/main">
    <mc:Choice Requires="p14">
      <p:transition spd="slow" p14:dur="2000" advTm="1748"/>
    </mc:Choice>
    <mc:Fallback xmlns="">
      <p:transition spd="slow" advTm="17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8368-B651-E34A-9404-164503F80207}"/>
              </a:ext>
            </a:extLst>
          </p:cNvPr>
          <p:cNvSpPr>
            <a:spLocks noGrp="1"/>
          </p:cNvSpPr>
          <p:nvPr>
            <p:ph type="title"/>
          </p:nvPr>
        </p:nvSpPr>
        <p:spPr>
          <a:xfrm>
            <a:off x="698000" y="254654"/>
            <a:ext cx="11756072" cy="1325563"/>
          </a:xfrm>
        </p:spPr>
        <p:txBody>
          <a:bodyPr>
            <a:normAutofit/>
          </a:bodyPr>
          <a:lstStyle/>
          <a:p>
            <a:r>
              <a:rPr lang="en-US" sz="3600" dirty="0">
                <a:solidFill>
                  <a:schemeClr val="accent1">
                    <a:lumMod val="75000"/>
                  </a:schemeClr>
                </a:solidFill>
              </a:rPr>
              <a:t>Role of Computer Science</a:t>
            </a:r>
          </a:p>
        </p:txBody>
      </p:sp>
      <p:sp>
        <p:nvSpPr>
          <p:cNvPr id="7" name="TextBox 6">
            <a:extLst>
              <a:ext uri="{FF2B5EF4-FFF2-40B4-BE49-F238E27FC236}">
                <a16:creationId xmlns:a16="http://schemas.microsoft.com/office/drawing/2014/main" id="{06EBF74D-B572-B265-F01E-0B641E29ED39}"/>
              </a:ext>
            </a:extLst>
          </p:cNvPr>
          <p:cNvSpPr txBox="1"/>
          <p:nvPr/>
        </p:nvSpPr>
        <p:spPr>
          <a:xfrm>
            <a:off x="698000" y="1471154"/>
            <a:ext cx="4994724" cy="5693866"/>
          </a:xfrm>
          <a:prstGeom prst="rect">
            <a:avLst/>
          </a:prstGeom>
          <a:noFill/>
        </p:spPr>
        <p:txBody>
          <a:bodyPr wrap="square" rtlCol="0">
            <a:spAutoFit/>
          </a:bodyPr>
          <a:lstStyle/>
          <a:p>
            <a:pPr marL="0" indent="0">
              <a:buNone/>
            </a:pPr>
            <a:r>
              <a:rPr lang="en-US" sz="2800" b="1" dirty="0"/>
              <a:t>Contributions</a:t>
            </a:r>
            <a:r>
              <a:rPr lang="en-US" sz="2800" dirty="0"/>
              <a:t>: Identifying and correcting </a:t>
            </a:r>
            <a:r>
              <a:rPr lang="en-US" sz="2800" dirty="0">
                <a:solidFill>
                  <a:schemeClr val="accent6">
                    <a:lumMod val="75000"/>
                  </a:schemeClr>
                </a:solidFill>
              </a:rPr>
              <a:t>algorithmic biases that find applications in various domains, such as:</a:t>
            </a:r>
          </a:p>
          <a:p>
            <a:pPr marL="0" indent="0">
              <a:buNone/>
            </a:pPr>
            <a:endParaRPr lang="en-US" sz="2800" dirty="0">
              <a:solidFill>
                <a:schemeClr val="accent6">
                  <a:lumMod val="75000"/>
                </a:schemeClr>
              </a:solidFill>
            </a:endParaRPr>
          </a:p>
          <a:p>
            <a:pPr marL="457200" indent="-457200">
              <a:buFont typeface="Arial" panose="020B0604020202020204" pitchFamily="34" charset="0"/>
              <a:buChar char="•"/>
            </a:pPr>
            <a:r>
              <a:rPr lang="en-US" sz="2800" dirty="0"/>
              <a:t>Healthcare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Recruitment and Hiring</a:t>
            </a:r>
          </a:p>
          <a:p>
            <a:endParaRPr lang="en-US" sz="2800" dirty="0"/>
          </a:p>
          <a:p>
            <a:pPr marL="457200" indent="-457200">
              <a:buFont typeface="Arial" panose="020B0604020202020204" pitchFamily="34" charset="0"/>
              <a:buChar char="•"/>
            </a:pPr>
            <a:r>
              <a:rPr lang="en-US" sz="2800" dirty="0"/>
              <a:t>Criminal Justice</a:t>
            </a:r>
          </a:p>
          <a:p>
            <a:endParaRPr lang="en-US" sz="2800" dirty="0"/>
          </a:p>
          <a:p>
            <a:pPr marL="457200" indent="-457200">
              <a:buFont typeface="Arial" panose="020B0604020202020204" pitchFamily="34" charset="0"/>
              <a:buChar char="•"/>
            </a:pPr>
            <a:endParaRPr lang="en-US" sz="2800" dirty="0">
              <a:solidFill>
                <a:schemeClr val="accent6">
                  <a:lumMod val="75000"/>
                </a:schemeClr>
              </a:solidFill>
            </a:endParaRPr>
          </a:p>
          <a:p>
            <a:pPr marL="457200" indent="-457200">
              <a:buFont typeface="Arial" panose="020B0604020202020204" pitchFamily="34" charset="0"/>
              <a:buChar char="•"/>
            </a:pPr>
            <a:endParaRPr lang="en-US" sz="2800" dirty="0">
              <a:solidFill>
                <a:schemeClr val="accent6">
                  <a:lumMod val="75000"/>
                </a:schemeClr>
              </a:solidFill>
            </a:endParaRPr>
          </a:p>
        </p:txBody>
      </p:sp>
      <p:sp>
        <p:nvSpPr>
          <p:cNvPr id="9" name="TextBox 5">
            <a:extLst>
              <a:ext uri="{FF2B5EF4-FFF2-40B4-BE49-F238E27FC236}">
                <a16:creationId xmlns:a16="http://schemas.microsoft.com/office/drawing/2014/main" id="{3249C783-5584-73DF-008E-7E6CBDFD33D7}"/>
              </a:ext>
            </a:extLst>
          </p:cNvPr>
          <p:cNvSpPr txBox="1">
            <a:spLocks noGrp="1"/>
          </p:cNvSpPr>
          <p:nvPr>
            <p:ph type="body" sz="quarter" idx="3"/>
          </p:nvPr>
        </p:nvSpPr>
        <p:spPr>
          <a:xfrm>
            <a:off x="6172200" y="1508905"/>
            <a:ext cx="5183188" cy="9961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endParaRPr lang="en-US" sz="2800" b="1" dirty="0"/>
          </a:p>
          <a:p>
            <a:endParaRPr lang="en-US" sz="2800" dirty="0"/>
          </a:p>
        </p:txBody>
      </p:sp>
      <p:sp>
        <p:nvSpPr>
          <p:cNvPr id="10" name="TextBox 9">
            <a:extLst>
              <a:ext uri="{FF2B5EF4-FFF2-40B4-BE49-F238E27FC236}">
                <a16:creationId xmlns:a16="http://schemas.microsoft.com/office/drawing/2014/main" id="{8C8DF40D-81FD-F3FD-8758-E0F40241EB1E}"/>
              </a:ext>
            </a:extLst>
          </p:cNvPr>
          <p:cNvSpPr txBox="1"/>
          <p:nvPr/>
        </p:nvSpPr>
        <p:spPr>
          <a:xfrm>
            <a:off x="6351212" y="1452112"/>
            <a:ext cx="5002588" cy="523220"/>
          </a:xfrm>
          <a:prstGeom prst="rect">
            <a:avLst/>
          </a:prstGeom>
          <a:noFill/>
        </p:spPr>
        <p:txBody>
          <a:bodyPr wrap="none" rtlCol="0">
            <a:spAutoFit/>
          </a:bodyPr>
          <a:lstStyle/>
          <a:p>
            <a:r>
              <a:rPr lang="en-US" sz="2800" b="1" dirty="0"/>
              <a:t>Limitation: lack of systemic view</a:t>
            </a:r>
          </a:p>
        </p:txBody>
      </p:sp>
      <p:sp>
        <p:nvSpPr>
          <p:cNvPr id="11" name="TextBox 10">
            <a:extLst>
              <a:ext uri="{FF2B5EF4-FFF2-40B4-BE49-F238E27FC236}">
                <a16:creationId xmlns:a16="http://schemas.microsoft.com/office/drawing/2014/main" id="{32E1B474-084A-E3D6-C9CB-CBBFA4A8EBD8}"/>
              </a:ext>
            </a:extLst>
          </p:cNvPr>
          <p:cNvSpPr txBox="1"/>
          <p:nvPr/>
        </p:nvSpPr>
        <p:spPr>
          <a:xfrm flipH="1">
            <a:off x="4660562" y="3799629"/>
            <a:ext cx="3118831" cy="461665"/>
          </a:xfrm>
          <a:prstGeom prst="rect">
            <a:avLst/>
          </a:prstGeom>
          <a:noFill/>
        </p:spPr>
        <p:txBody>
          <a:bodyPr wrap="square" rtlCol="0">
            <a:spAutoFit/>
          </a:bodyPr>
          <a:lstStyle/>
          <a:p>
            <a:r>
              <a:rPr lang="en-US" sz="2400" dirty="0"/>
              <a:t>? Long-term influence </a:t>
            </a:r>
          </a:p>
        </p:txBody>
      </p:sp>
      <p:sp>
        <p:nvSpPr>
          <p:cNvPr id="12" name="TextBox 11">
            <a:extLst>
              <a:ext uri="{FF2B5EF4-FFF2-40B4-BE49-F238E27FC236}">
                <a16:creationId xmlns:a16="http://schemas.microsoft.com/office/drawing/2014/main" id="{08A96AB5-D657-E6B3-E72C-56493369E9A5}"/>
              </a:ext>
            </a:extLst>
          </p:cNvPr>
          <p:cNvSpPr txBox="1"/>
          <p:nvPr/>
        </p:nvSpPr>
        <p:spPr>
          <a:xfrm>
            <a:off x="4803086" y="4842144"/>
            <a:ext cx="2833782" cy="461665"/>
          </a:xfrm>
          <a:prstGeom prst="rect">
            <a:avLst/>
          </a:prstGeom>
          <a:noFill/>
        </p:spPr>
        <p:txBody>
          <a:bodyPr wrap="square" rtlCol="0">
            <a:spAutoFit/>
          </a:bodyPr>
          <a:lstStyle/>
          <a:p>
            <a:r>
              <a:rPr lang="en-US" sz="2400" dirty="0"/>
              <a:t>?Adjusting designs</a:t>
            </a:r>
          </a:p>
        </p:txBody>
      </p:sp>
      <p:grpSp>
        <p:nvGrpSpPr>
          <p:cNvPr id="13" name="Group 12">
            <a:extLst>
              <a:ext uri="{FF2B5EF4-FFF2-40B4-BE49-F238E27FC236}">
                <a16:creationId xmlns:a16="http://schemas.microsoft.com/office/drawing/2014/main" id="{757D2829-5D8D-98D5-6B05-DC225D14721E}"/>
              </a:ext>
            </a:extLst>
          </p:cNvPr>
          <p:cNvGrpSpPr/>
          <p:nvPr/>
        </p:nvGrpSpPr>
        <p:grpSpPr>
          <a:xfrm>
            <a:off x="4917688" y="2958166"/>
            <a:ext cx="5555388" cy="2926493"/>
            <a:chOff x="4904456" y="1404626"/>
            <a:chExt cx="5555388" cy="2926493"/>
          </a:xfrm>
        </p:grpSpPr>
        <p:grpSp>
          <p:nvGrpSpPr>
            <p:cNvPr id="17" name="Group 16">
              <a:extLst>
                <a:ext uri="{FF2B5EF4-FFF2-40B4-BE49-F238E27FC236}">
                  <a16:creationId xmlns:a16="http://schemas.microsoft.com/office/drawing/2014/main" id="{FCE39585-7B1A-9796-6340-4E68F7EE93CB}"/>
                </a:ext>
              </a:extLst>
            </p:cNvPr>
            <p:cNvGrpSpPr/>
            <p:nvPr/>
          </p:nvGrpSpPr>
          <p:grpSpPr>
            <a:xfrm>
              <a:off x="4904456" y="2764547"/>
              <a:ext cx="2385979" cy="406400"/>
              <a:chOff x="4881596" y="3428998"/>
              <a:chExt cx="2385979" cy="406400"/>
            </a:xfrm>
          </p:grpSpPr>
          <p:cxnSp>
            <p:nvCxnSpPr>
              <p:cNvPr id="18" name="Straight Arrow Connector 17">
                <a:extLst>
                  <a:ext uri="{FF2B5EF4-FFF2-40B4-BE49-F238E27FC236}">
                    <a16:creationId xmlns:a16="http://schemas.microsoft.com/office/drawing/2014/main" id="{416D595E-D235-7FD3-495C-7C1D81909961}"/>
                  </a:ext>
                </a:extLst>
              </p:cNvPr>
              <p:cNvCxnSpPr>
                <a:cxnSpLocks/>
              </p:cNvCxnSpPr>
              <p:nvPr/>
            </p:nvCxnSpPr>
            <p:spPr>
              <a:xfrm>
                <a:off x="4881596" y="3428998"/>
                <a:ext cx="23447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4E6E9E-F7A8-4273-9455-EE8DF991CB72}"/>
                  </a:ext>
                </a:extLst>
              </p:cNvPr>
              <p:cNvCxnSpPr>
                <a:cxnSpLocks/>
              </p:cNvCxnSpPr>
              <p:nvPr/>
            </p:nvCxnSpPr>
            <p:spPr>
              <a:xfrm flipH="1">
                <a:off x="4881596" y="3835398"/>
                <a:ext cx="23859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F193287F-013C-196B-81D1-459967D7BA38}"/>
                </a:ext>
              </a:extLst>
            </p:cNvPr>
            <p:cNvSpPr/>
            <p:nvPr/>
          </p:nvSpPr>
          <p:spPr>
            <a:xfrm>
              <a:off x="7518207" y="1404626"/>
              <a:ext cx="2941637" cy="292649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Society: </a:t>
              </a:r>
            </a:p>
            <a:p>
              <a:pPr algn="ctr"/>
              <a:r>
                <a:rPr lang="en-US" sz="2800" dirty="0"/>
                <a:t>Black box with limited output</a:t>
              </a:r>
            </a:p>
          </p:txBody>
        </p:sp>
      </p:grpSp>
    </p:spTree>
    <p:custDataLst>
      <p:tags r:id="rId1"/>
    </p:custDataLst>
    <p:extLst>
      <p:ext uri="{BB962C8B-B14F-4D97-AF65-F5344CB8AC3E}">
        <p14:creationId xmlns:p14="http://schemas.microsoft.com/office/powerpoint/2010/main" val="2396849589"/>
      </p:ext>
    </p:extLst>
  </p:cSld>
  <p:clrMapOvr>
    <a:masterClrMapping/>
  </p:clrMapOvr>
  <mc:AlternateContent xmlns:mc="http://schemas.openxmlformats.org/markup-compatibility/2006" xmlns:p14="http://schemas.microsoft.com/office/powerpoint/2010/main">
    <mc:Choice Requires="p14">
      <p:transition spd="slow" p14:dur="2000" advTm="44310"/>
    </mc:Choice>
    <mc:Fallback xmlns="">
      <p:transition spd="slow" advTm="443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3D2B-9671-AA12-E978-651326BE4A46}"/>
              </a:ext>
            </a:extLst>
          </p:cNvPr>
          <p:cNvSpPr>
            <a:spLocks noGrp="1"/>
          </p:cNvSpPr>
          <p:nvPr>
            <p:ph type="title"/>
          </p:nvPr>
        </p:nvSpPr>
        <p:spPr>
          <a:xfrm>
            <a:off x="531019" y="225270"/>
            <a:ext cx="10933112" cy="1325563"/>
          </a:xfrm>
        </p:spPr>
        <p:txBody>
          <a:bodyPr>
            <a:normAutofit/>
          </a:bodyPr>
          <a:lstStyle/>
          <a:p>
            <a:r>
              <a:rPr lang="en-US" sz="3600" dirty="0">
                <a:solidFill>
                  <a:schemeClr val="accent1">
                    <a:lumMod val="75000"/>
                  </a:schemeClr>
                </a:solidFill>
              </a:rPr>
              <a:t>Role of Social Sciences</a:t>
            </a:r>
          </a:p>
        </p:txBody>
      </p:sp>
      <p:sp>
        <p:nvSpPr>
          <p:cNvPr id="3" name="Text Placeholder 2">
            <a:extLst>
              <a:ext uri="{FF2B5EF4-FFF2-40B4-BE49-F238E27FC236}">
                <a16:creationId xmlns:a16="http://schemas.microsoft.com/office/drawing/2014/main" id="{37FD76A4-B723-3A85-8747-39A5D6203628}"/>
              </a:ext>
            </a:extLst>
          </p:cNvPr>
          <p:cNvSpPr>
            <a:spLocks noGrp="1"/>
          </p:cNvSpPr>
          <p:nvPr>
            <p:ph type="body" idx="1"/>
          </p:nvPr>
        </p:nvSpPr>
        <p:spPr>
          <a:xfrm>
            <a:off x="558165" y="1300007"/>
            <a:ext cx="5721032" cy="1153477"/>
          </a:xfrm>
        </p:spPr>
        <p:txBody>
          <a:bodyPr>
            <a:noAutofit/>
          </a:bodyPr>
          <a:lstStyle/>
          <a:p>
            <a:r>
              <a:rPr lang="en-US" sz="2800" b="1" dirty="0"/>
              <a:t>Contributions</a:t>
            </a:r>
            <a:r>
              <a:rPr lang="en-US" sz="2800" dirty="0"/>
              <a:t>:</a:t>
            </a:r>
            <a:r>
              <a:rPr lang="zh-CN" altLang="en-US" sz="2800" dirty="0"/>
              <a:t> </a:t>
            </a:r>
            <a:r>
              <a:rPr lang="en-US" altLang="zh-CN" sz="2800" b="0" dirty="0"/>
              <a:t>understanding</a:t>
            </a:r>
            <a:r>
              <a:rPr lang="zh-CN" altLang="en-US" sz="2800" b="0" dirty="0"/>
              <a:t> </a:t>
            </a:r>
            <a:r>
              <a:rPr lang="en-US" altLang="zh-CN" sz="2800" b="0" dirty="0"/>
              <a:t>root</a:t>
            </a:r>
            <a:r>
              <a:rPr lang="zh-CN" altLang="en-US" sz="2800" b="0" dirty="0"/>
              <a:t> </a:t>
            </a:r>
            <a:r>
              <a:rPr lang="en-US" altLang="zh-CN" sz="2800" b="0" dirty="0"/>
              <a:t>causes</a:t>
            </a:r>
            <a:r>
              <a:rPr lang="zh-CN" altLang="en-US" sz="2800" b="0" dirty="0"/>
              <a:t> </a:t>
            </a:r>
            <a:r>
              <a:rPr lang="en-US" altLang="zh-CN" sz="2800" b="0" dirty="0"/>
              <a:t>and</a:t>
            </a:r>
            <a:r>
              <a:rPr lang="zh-CN" altLang="en-US" sz="2800" b="0" dirty="0"/>
              <a:t> </a:t>
            </a:r>
            <a:r>
              <a:rPr lang="en-US" altLang="zh-CN" sz="2800" b="0" dirty="0"/>
              <a:t>influencing public</a:t>
            </a:r>
            <a:r>
              <a:rPr lang="zh-CN" altLang="en-US" sz="2800" b="0" dirty="0"/>
              <a:t> </a:t>
            </a:r>
            <a:r>
              <a:rPr lang="en-US" altLang="zh-CN" sz="2800" b="0" dirty="0"/>
              <a:t>policies</a:t>
            </a:r>
            <a:endParaRPr lang="en-US" sz="2800" b="0" dirty="0"/>
          </a:p>
        </p:txBody>
      </p:sp>
      <p:pic>
        <p:nvPicPr>
          <p:cNvPr id="7" name="Picture 6" descr="A magnifying glass looking at a city&#10;&#10;Description automatically generated">
            <a:extLst>
              <a:ext uri="{FF2B5EF4-FFF2-40B4-BE49-F238E27FC236}">
                <a16:creationId xmlns:a16="http://schemas.microsoft.com/office/drawing/2014/main" id="{F048FC4C-837B-5D82-C5A2-FF6D051F97AE}"/>
              </a:ext>
            </a:extLst>
          </p:cNvPr>
          <p:cNvPicPr>
            <a:picLocks noChangeAspect="1"/>
          </p:cNvPicPr>
          <p:nvPr/>
        </p:nvPicPr>
        <p:blipFill>
          <a:blip r:embed="rId4"/>
          <a:stretch>
            <a:fillRect/>
          </a:stretch>
        </p:blipFill>
        <p:spPr>
          <a:xfrm>
            <a:off x="1404222" y="2484279"/>
            <a:ext cx="3092886" cy="3092886"/>
          </a:xfrm>
          <a:prstGeom prst="rect">
            <a:avLst/>
          </a:prstGeom>
        </p:spPr>
      </p:pic>
      <p:sp>
        <p:nvSpPr>
          <p:cNvPr id="8" name="Rectangle 7">
            <a:extLst>
              <a:ext uri="{FF2B5EF4-FFF2-40B4-BE49-F238E27FC236}">
                <a16:creationId xmlns:a16="http://schemas.microsoft.com/office/drawing/2014/main" id="{E9AB935C-DA61-91FB-DCB8-7BEA0C646AA0}"/>
              </a:ext>
            </a:extLst>
          </p:cNvPr>
          <p:cNvSpPr/>
          <p:nvPr/>
        </p:nvSpPr>
        <p:spPr>
          <a:xfrm>
            <a:off x="1404222" y="2528015"/>
            <a:ext cx="3092886" cy="30928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Society: </a:t>
            </a:r>
          </a:p>
          <a:p>
            <a:pPr algn="ctr"/>
            <a:r>
              <a:rPr lang="en-US" sz="2800" dirty="0"/>
              <a:t>Black box with limited output</a:t>
            </a:r>
          </a:p>
        </p:txBody>
      </p:sp>
      <p:sp>
        <p:nvSpPr>
          <p:cNvPr id="9" name="TextBox 8">
            <a:extLst>
              <a:ext uri="{FF2B5EF4-FFF2-40B4-BE49-F238E27FC236}">
                <a16:creationId xmlns:a16="http://schemas.microsoft.com/office/drawing/2014/main" id="{BC75AF98-7E9C-6B4B-698A-3411E950CEC8}"/>
              </a:ext>
            </a:extLst>
          </p:cNvPr>
          <p:cNvSpPr txBox="1"/>
          <p:nvPr/>
        </p:nvSpPr>
        <p:spPr>
          <a:xfrm>
            <a:off x="6172200" y="1602424"/>
            <a:ext cx="5771472" cy="523220"/>
          </a:xfrm>
          <a:prstGeom prst="rect">
            <a:avLst/>
          </a:prstGeom>
          <a:noFill/>
        </p:spPr>
        <p:txBody>
          <a:bodyPr wrap="square" rtlCol="0">
            <a:spAutoFit/>
          </a:bodyPr>
          <a:lstStyle/>
          <a:p>
            <a:r>
              <a:rPr lang="en-US" sz="2800" b="1" dirty="0"/>
              <a:t>Limitation: sometimes less </a:t>
            </a:r>
            <a:r>
              <a:rPr lang="en-US" altLang="zh-CN" sz="2800" b="1" dirty="0"/>
              <a:t>rigorous</a:t>
            </a:r>
            <a:r>
              <a:rPr lang="zh-CN" altLang="en-US" sz="2800" b="1" dirty="0"/>
              <a:t> </a:t>
            </a:r>
            <a:endParaRPr lang="en-US" sz="2800" b="1" dirty="0"/>
          </a:p>
        </p:txBody>
      </p:sp>
      <p:sp>
        <p:nvSpPr>
          <p:cNvPr id="10" name="Content Placeholder 3">
            <a:extLst>
              <a:ext uri="{FF2B5EF4-FFF2-40B4-BE49-F238E27FC236}">
                <a16:creationId xmlns:a16="http://schemas.microsoft.com/office/drawing/2014/main" id="{9CFC78CF-AEF0-16A8-5F45-241567F42148}"/>
              </a:ext>
            </a:extLst>
          </p:cNvPr>
          <p:cNvSpPr txBox="1">
            <a:spLocks/>
          </p:cNvSpPr>
          <p:nvPr/>
        </p:nvSpPr>
        <p:spPr>
          <a:xfrm>
            <a:off x="6200899" y="2484279"/>
            <a:ext cx="8928100" cy="49716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Complex social dynamics</a:t>
            </a:r>
          </a:p>
          <a:p>
            <a:endParaRPr lang="en-US" dirty="0"/>
          </a:p>
          <a:p>
            <a:pPr marL="457200" lvl="1" indent="0">
              <a:buNone/>
            </a:pPr>
            <a:endParaRPr lang="en-US" dirty="0"/>
          </a:p>
          <a:p>
            <a:pPr lvl="1"/>
            <a:endParaRPr lang="en-US" dirty="0"/>
          </a:p>
          <a:p>
            <a:pPr lvl="1"/>
            <a:endParaRPr lang="en-US" dirty="0"/>
          </a:p>
          <a:p>
            <a:pPr marL="457200" lvl="1" indent="0">
              <a:buNone/>
            </a:pPr>
            <a:endParaRPr lang="en-US" dirty="0"/>
          </a:p>
          <a:p>
            <a:r>
              <a:rPr lang="en-US" dirty="0"/>
              <a:t>Data sparsity</a:t>
            </a:r>
          </a:p>
        </p:txBody>
      </p:sp>
      <p:sp>
        <p:nvSpPr>
          <p:cNvPr id="11" name="Content Placeholder 3">
            <a:extLst>
              <a:ext uri="{FF2B5EF4-FFF2-40B4-BE49-F238E27FC236}">
                <a16:creationId xmlns:a16="http://schemas.microsoft.com/office/drawing/2014/main" id="{1907F2AC-1BCD-BEB6-A1C5-0B491236958F}"/>
              </a:ext>
            </a:extLst>
          </p:cNvPr>
          <p:cNvSpPr txBox="1">
            <a:spLocks/>
          </p:cNvSpPr>
          <p:nvPr/>
        </p:nvSpPr>
        <p:spPr>
          <a:xfrm>
            <a:off x="6132190" y="2668031"/>
            <a:ext cx="8928100" cy="15938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lvl="1"/>
            <a:r>
              <a:rPr lang="en-US" dirty="0"/>
              <a:t>Local interaction</a:t>
            </a:r>
          </a:p>
        </p:txBody>
      </p:sp>
      <p:sp>
        <p:nvSpPr>
          <p:cNvPr id="12" name="Content Placeholder 3">
            <a:extLst>
              <a:ext uri="{FF2B5EF4-FFF2-40B4-BE49-F238E27FC236}">
                <a16:creationId xmlns:a16="http://schemas.microsoft.com/office/drawing/2014/main" id="{81EFCBDC-72FE-83E5-DBA3-1242189ACC1F}"/>
              </a:ext>
            </a:extLst>
          </p:cNvPr>
          <p:cNvSpPr txBox="1">
            <a:spLocks/>
          </p:cNvSpPr>
          <p:nvPr/>
        </p:nvSpPr>
        <p:spPr>
          <a:xfrm>
            <a:off x="6096000" y="3980425"/>
            <a:ext cx="8928100" cy="11397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US" dirty="0"/>
          </a:p>
          <a:p>
            <a:pPr lvl="1"/>
            <a:r>
              <a:rPr lang="en-US" dirty="0"/>
              <a:t>Emergence</a:t>
            </a:r>
          </a:p>
        </p:txBody>
      </p:sp>
      <p:sp>
        <p:nvSpPr>
          <p:cNvPr id="13" name="Content Placeholder 3">
            <a:extLst>
              <a:ext uri="{FF2B5EF4-FFF2-40B4-BE49-F238E27FC236}">
                <a16:creationId xmlns:a16="http://schemas.microsoft.com/office/drawing/2014/main" id="{9D864BFF-9367-832D-3F67-76F4A23AAA04}"/>
              </a:ext>
            </a:extLst>
          </p:cNvPr>
          <p:cNvSpPr txBox="1">
            <a:spLocks/>
          </p:cNvSpPr>
          <p:nvPr/>
        </p:nvSpPr>
        <p:spPr>
          <a:xfrm>
            <a:off x="6114095" y="3427518"/>
            <a:ext cx="8928100" cy="8343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US" dirty="0"/>
          </a:p>
          <a:p>
            <a:pPr lvl="1"/>
            <a:r>
              <a:rPr lang="en-US" dirty="0"/>
              <a:t>System-level policies</a:t>
            </a:r>
          </a:p>
        </p:txBody>
      </p:sp>
    </p:spTree>
    <p:custDataLst>
      <p:tags r:id="rId1"/>
    </p:custDataLst>
    <p:extLst>
      <p:ext uri="{BB962C8B-B14F-4D97-AF65-F5344CB8AC3E}">
        <p14:creationId xmlns:p14="http://schemas.microsoft.com/office/powerpoint/2010/main" val="122490753"/>
      </p:ext>
    </p:extLst>
  </p:cSld>
  <p:clrMapOvr>
    <a:masterClrMapping/>
  </p:clrMapOvr>
  <mc:AlternateContent xmlns:mc="http://schemas.openxmlformats.org/markup-compatibility/2006" xmlns:p14="http://schemas.microsoft.com/office/powerpoint/2010/main">
    <mc:Choice Requires="p14">
      <p:transition spd="slow" p14:dur="2000" advTm="27734"/>
    </mc:Choice>
    <mc:Fallback xmlns="">
      <p:transition spd="slow" advTm="27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p:bldP spid="10" grpId="0"/>
      <p:bldP spid="11"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1517-A9B7-D399-1DBB-068136B57CBE}"/>
              </a:ext>
            </a:extLst>
          </p:cNvPr>
          <p:cNvSpPr>
            <a:spLocks noGrp="1"/>
          </p:cNvSpPr>
          <p:nvPr>
            <p:ph type="title"/>
          </p:nvPr>
        </p:nvSpPr>
        <p:spPr>
          <a:xfrm>
            <a:off x="924454" y="-180419"/>
            <a:ext cx="12385431" cy="1325563"/>
          </a:xfrm>
        </p:spPr>
        <p:txBody>
          <a:bodyPr>
            <a:normAutofit/>
          </a:bodyPr>
          <a:lstStyle/>
          <a:p>
            <a:r>
              <a:rPr lang="en-US" sz="3600" dirty="0">
                <a:solidFill>
                  <a:schemeClr val="accent1">
                    <a:lumMod val="75000"/>
                  </a:schemeClr>
                </a:solidFill>
              </a:rPr>
              <a:t>Goal: Study Societal Biases More Rigorously </a:t>
            </a:r>
          </a:p>
        </p:txBody>
      </p:sp>
      <p:grpSp>
        <p:nvGrpSpPr>
          <p:cNvPr id="12" name="Group 11">
            <a:extLst>
              <a:ext uri="{FF2B5EF4-FFF2-40B4-BE49-F238E27FC236}">
                <a16:creationId xmlns:a16="http://schemas.microsoft.com/office/drawing/2014/main" id="{4CE53821-A4ED-8514-74E9-6399EA491720}"/>
              </a:ext>
            </a:extLst>
          </p:cNvPr>
          <p:cNvGrpSpPr/>
          <p:nvPr/>
        </p:nvGrpSpPr>
        <p:grpSpPr>
          <a:xfrm>
            <a:off x="813239" y="1008211"/>
            <a:ext cx="3962406" cy="2599409"/>
            <a:chOff x="899268" y="1760687"/>
            <a:chExt cx="4189006" cy="2748062"/>
          </a:xfrm>
        </p:grpSpPr>
        <p:pic>
          <p:nvPicPr>
            <p:cNvPr id="5" name="Picture 4" descr="Map&#10;&#10;Description automatically generated">
              <a:extLst>
                <a:ext uri="{FF2B5EF4-FFF2-40B4-BE49-F238E27FC236}">
                  <a16:creationId xmlns:a16="http://schemas.microsoft.com/office/drawing/2014/main" id="{1B6C4DEB-CDDD-B86F-971F-0032F45A8EFB}"/>
                </a:ext>
              </a:extLst>
            </p:cNvPr>
            <p:cNvPicPr>
              <a:picLocks noChangeAspect="1"/>
            </p:cNvPicPr>
            <p:nvPr/>
          </p:nvPicPr>
          <p:blipFill rotWithShape="1">
            <a:blip r:embed="rId4">
              <a:extLst>
                <a:ext uri="{28A0092B-C50C-407E-A947-70E740481C1C}">
                  <a14:useLocalDpi xmlns:a14="http://schemas.microsoft.com/office/drawing/2010/main" val="0"/>
                </a:ext>
              </a:extLst>
            </a:blip>
            <a:srcRect t="18383" b="277"/>
            <a:stretch/>
          </p:blipFill>
          <p:spPr>
            <a:xfrm>
              <a:off x="899268" y="2215996"/>
              <a:ext cx="4189006" cy="2292753"/>
            </a:xfrm>
            <a:prstGeom prst="rect">
              <a:avLst/>
            </a:prstGeom>
          </p:spPr>
        </p:pic>
        <p:sp>
          <p:nvSpPr>
            <p:cNvPr id="4" name="TextBox 3">
              <a:extLst>
                <a:ext uri="{FF2B5EF4-FFF2-40B4-BE49-F238E27FC236}">
                  <a16:creationId xmlns:a16="http://schemas.microsoft.com/office/drawing/2014/main" id="{7A2F9264-7E02-549E-57AB-B9F2A46D03FB}"/>
                </a:ext>
              </a:extLst>
            </p:cNvPr>
            <p:cNvSpPr txBox="1"/>
            <p:nvPr/>
          </p:nvSpPr>
          <p:spPr>
            <a:xfrm>
              <a:off x="899268" y="1760687"/>
              <a:ext cx="4189006" cy="444768"/>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Theme 1: Racial Segregation</a:t>
              </a:r>
            </a:p>
          </p:txBody>
        </p:sp>
      </p:grpSp>
      <p:grpSp>
        <p:nvGrpSpPr>
          <p:cNvPr id="11" name="Group 10">
            <a:extLst>
              <a:ext uri="{FF2B5EF4-FFF2-40B4-BE49-F238E27FC236}">
                <a16:creationId xmlns:a16="http://schemas.microsoft.com/office/drawing/2014/main" id="{744830E0-F9DB-BF89-25A9-D9312EC703E2}"/>
              </a:ext>
            </a:extLst>
          </p:cNvPr>
          <p:cNvGrpSpPr/>
          <p:nvPr/>
        </p:nvGrpSpPr>
        <p:grpSpPr>
          <a:xfrm>
            <a:off x="3401586" y="3911127"/>
            <a:ext cx="3687478" cy="2511117"/>
            <a:chOff x="7356757" y="1694344"/>
            <a:chExt cx="3687478" cy="2511117"/>
          </a:xfrm>
        </p:grpSpPr>
        <p:pic>
          <p:nvPicPr>
            <p:cNvPr id="6" name="Picture 5" descr="A hand painting a map with a roller&#10;&#10;Description automatically generated">
              <a:extLst>
                <a:ext uri="{FF2B5EF4-FFF2-40B4-BE49-F238E27FC236}">
                  <a16:creationId xmlns:a16="http://schemas.microsoft.com/office/drawing/2014/main" id="{993E66D6-CA94-DF50-F53C-513759B44401}"/>
                </a:ext>
              </a:extLst>
            </p:cNvPr>
            <p:cNvPicPr>
              <a:picLocks noChangeAspect="1"/>
            </p:cNvPicPr>
            <p:nvPr/>
          </p:nvPicPr>
          <p:blipFill rotWithShape="1">
            <a:blip r:embed="rId5"/>
            <a:srcRect l="1785" t="4164" r="-905" b="5296"/>
            <a:stretch/>
          </p:blipFill>
          <p:spPr>
            <a:xfrm>
              <a:off x="7409256" y="2056696"/>
              <a:ext cx="3634979" cy="2148765"/>
            </a:xfrm>
            <a:prstGeom prst="rect">
              <a:avLst/>
            </a:prstGeom>
          </p:spPr>
        </p:pic>
        <p:sp>
          <p:nvSpPr>
            <p:cNvPr id="7" name="TextBox 6">
              <a:extLst>
                <a:ext uri="{FF2B5EF4-FFF2-40B4-BE49-F238E27FC236}">
                  <a16:creationId xmlns:a16="http://schemas.microsoft.com/office/drawing/2014/main" id="{CE748695-031F-8FD8-BD84-1F3ED508C755}"/>
                </a:ext>
              </a:extLst>
            </p:cNvPr>
            <p:cNvSpPr txBox="1"/>
            <p:nvPr/>
          </p:nvSpPr>
          <p:spPr>
            <a:xfrm>
              <a:off x="7356757" y="1694344"/>
              <a:ext cx="3687478" cy="444768"/>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Theme 3: Gerrymandering</a:t>
              </a:r>
            </a:p>
          </p:txBody>
        </p:sp>
      </p:grpSp>
      <p:grpSp>
        <p:nvGrpSpPr>
          <p:cNvPr id="10" name="Group 9">
            <a:extLst>
              <a:ext uri="{FF2B5EF4-FFF2-40B4-BE49-F238E27FC236}">
                <a16:creationId xmlns:a16="http://schemas.microsoft.com/office/drawing/2014/main" id="{E627CAA1-D04E-7192-FCE3-AC8FDD06A459}"/>
              </a:ext>
            </a:extLst>
          </p:cNvPr>
          <p:cNvGrpSpPr/>
          <p:nvPr/>
        </p:nvGrpSpPr>
        <p:grpSpPr>
          <a:xfrm>
            <a:off x="5245325" y="1008211"/>
            <a:ext cx="4342063" cy="2245336"/>
            <a:chOff x="2106889" y="4354752"/>
            <a:chExt cx="4647950" cy="2068863"/>
          </a:xfrm>
        </p:grpSpPr>
        <p:pic>
          <p:nvPicPr>
            <p:cNvPr id="8" name="Picture 7" descr="A blue and pink dots&#10;&#10;Description automatically generated">
              <a:extLst>
                <a:ext uri="{FF2B5EF4-FFF2-40B4-BE49-F238E27FC236}">
                  <a16:creationId xmlns:a16="http://schemas.microsoft.com/office/drawing/2014/main" id="{530B5EB6-94F4-175D-7756-FC5F00D6D080}"/>
                </a:ext>
              </a:extLst>
            </p:cNvPr>
            <p:cNvPicPr>
              <a:picLocks noChangeAspect="1"/>
            </p:cNvPicPr>
            <p:nvPr/>
          </p:nvPicPr>
          <p:blipFill rotWithShape="1">
            <a:blip r:embed="rId6"/>
            <a:srcRect l="3844" t="12196" r="1462" b="12671"/>
            <a:stretch/>
          </p:blipFill>
          <p:spPr>
            <a:xfrm>
              <a:off x="2106889" y="4817318"/>
              <a:ext cx="4491418" cy="1606297"/>
            </a:xfrm>
            <a:prstGeom prst="rect">
              <a:avLst/>
            </a:prstGeom>
          </p:spPr>
        </p:pic>
        <p:sp>
          <p:nvSpPr>
            <p:cNvPr id="9" name="TextBox 8">
              <a:extLst>
                <a:ext uri="{FF2B5EF4-FFF2-40B4-BE49-F238E27FC236}">
                  <a16:creationId xmlns:a16="http://schemas.microsoft.com/office/drawing/2014/main" id="{7DFC1F4F-A8F6-23F0-22C8-E29A48512734}"/>
                </a:ext>
              </a:extLst>
            </p:cNvPr>
            <p:cNvSpPr txBox="1"/>
            <p:nvPr/>
          </p:nvSpPr>
          <p:spPr>
            <a:xfrm>
              <a:off x="2106889" y="4354752"/>
              <a:ext cx="4647950" cy="444768"/>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Theme 2: Ideological Polarization</a:t>
              </a:r>
            </a:p>
          </p:txBody>
        </p:sp>
      </p:grpSp>
    </p:spTree>
    <p:custDataLst>
      <p:tags r:id="rId1"/>
    </p:custDataLst>
    <p:extLst>
      <p:ext uri="{BB962C8B-B14F-4D97-AF65-F5344CB8AC3E}">
        <p14:creationId xmlns:p14="http://schemas.microsoft.com/office/powerpoint/2010/main" val="2083006499"/>
      </p:ext>
    </p:extLst>
  </p:cSld>
  <p:clrMapOvr>
    <a:masterClrMapping/>
  </p:clrMapOvr>
  <mc:AlternateContent xmlns:mc="http://schemas.openxmlformats.org/markup-compatibility/2006" xmlns:p14="http://schemas.microsoft.com/office/powerpoint/2010/main">
    <mc:Choice Requires="p14">
      <p:transition spd="slow" p14:dur="2000" advTm="18778"/>
    </mc:Choice>
    <mc:Fallback xmlns="">
      <p:transition spd="slow" advTm="1877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34D18-8B51-12C7-B007-9791D027AFCD}"/>
              </a:ext>
            </a:extLst>
          </p:cNvPr>
          <p:cNvSpPr txBox="1"/>
          <p:nvPr/>
        </p:nvSpPr>
        <p:spPr>
          <a:xfrm>
            <a:off x="711200" y="406400"/>
            <a:ext cx="9386800" cy="646331"/>
          </a:xfrm>
          <a:prstGeom prst="rect">
            <a:avLst/>
          </a:prstGeom>
          <a:noFill/>
        </p:spPr>
        <p:txBody>
          <a:bodyPr wrap="none" rtlCol="0">
            <a:spAutoFit/>
          </a:bodyPr>
          <a:lstStyle/>
          <a:p>
            <a:r>
              <a:rPr lang="en-US" sz="3600" dirty="0">
                <a:solidFill>
                  <a:schemeClr val="accent1">
                    <a:lumMod val="75000"/>
                  </a:schemeClr>
                </a:solidFill>
                <a:latin typeface="+mj-lt"/>
              </a:rPr>
              <a:t>Theme 1: Racial Segregation and Public Amenities</a:t>
            </a:r>
          </a:p>
        </p:txBody>
      </p:sp>
      <p:cxnSp>
        <p:nvCxnSpPr>
          <p:cNvPr id="9" name="Straight Arrow Connector 8">
            <a:extLst>
              <a:ext uri="{FF2B5EF4-FFF2-40B4-BE49-F238E27FC236}">
                <a16:creationId xmlns:a16="http://schemas.microsoft.com/office/drawing/2014/main" id="{C29C67C6-C2BC-588A-81B7-CF784EFDA642}"/>
              </a:ext>
            </a:extLst>
          </p:cNvPr>
          <p:cNvCxnSpPr>
            <a:cxnSpLocks/>
          </p:cNvCxnSpPr>
          <p:nvPr/>
        </p:nvCxnSpPr>
        <p:spPr>
          <a:xfrm flipV="1">
            <a:off x="4900053" y="2602498"/>
            <a:ext cx="2176556" cy="173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082101-996C-CF31-E941-0BC61673779C}"/>
              </a:ext>
            </a:extLst>
          </p:cNvPr>
          <p:cNvSpPr txBox="1"/>
          <p:nvPr/>
        </p:nvSpPr>
        <p:spPr>
          <a:xfrm>
            <a:off x="5148309" y="2103262"/>
            <a:ext cx="1997314" cy="461665"/>
          </a:xfrm>
          <a:prstGeom prst="rect">
            <a:avLst/>
          </a:prstGeom>
          <a:noFill/>
        </p:spPr>
        <p:txBody>
          <a:bodyPr wrap="square" rtlCol="0">
            <a:spAutoFit/>
          </a:bodyPr>
          <a:lstStyle/>
          <a:p>
            <a:r>
              <a:rPr lang="en-US" sz="2400" dirty="0"/>
              <a:t>Influence? </a:t>
            </a:r>
          </a:p>
        </p:txBody>
      </p:sp>
      <p:pic>
        <p:nvPicPr>
          <p:cNvPr id="3" name="Picture 2" descr="A person drawing a model of a city&#10;&#10;Description automatically generated">
            <a:extLst>
              <a:ext uri="{FF2B5EF4-FFF2-40B4-BE49-F238E27FC236}">
                <a16:creationId xmlns:a16="http://schemas.microsoft.com/office/drawing/2014/main" id="{A43A30AB-2A67-CC3C-D328-E52D8916D016}"/>
              </a:ext>
            </a:extLst>
          </p:cNvPr>
          <p:cNvPicPr>
            <a:picLocks noChangeAspect="1"/>
          </p:cNvPicPr>
          <p:nvPr/>
        </p:nvPicPr>
        <p:blipFill>
          <a:blip r:embed="rId3"/>
          <a:stretch>
            <a:fillRect/>
          </a:stretch>
        </p:blipFill>
        <p:spPr>
          <a:xfrm>
            <a:off x="913806" y="1367672"/>
            <a:ext cx="3928193" cy="2618796"/>
          </a:xfrm>
          <a:prstGeom prst="rect">
            <a:avLst/>
          </a:prstGeom>
        </p:spPr>
      </p:pic>
      <p:sp>
        <p:nvSpPr>
          <p:cNvPr id="5" name="TextBox 4">
            <a:extLst>
              <a:ext uri="{FF2B5EF4-FFF2-40B4-BE49-F238E27FC236}">
                <a16:creationId xmlns:a16="http://schemas.microsoft.com/office/drawing/2014/main" id="{3FB645B6-C9C8-3896-AECF-B6E8C2E3B78A}"/>
              </a:ext>
            </a:extLst>
          </p:cNvPr>
          <p:cNvSpPr txBox="1"/>
          <p:nvPr/>
        </p:nvSpPr>
        <p:spPr>
          <a:xfrm>
            <a:off x="913807" y="3568215"/>
            <a:ext cx="3763093" cy="375522"/>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Public Amenities</a:t>
            </a:r>
          </a:p>
        </p:txBody>
      </p:sp>
      <p:grpSp>
        <p:nvGrpSpPr>
          <p:cNvPr id="8" name="Group 7">
            <a:extLst>
              <a:ext uri="{FF2B5EF4-FFF2-40B4-BE49-F238E27FC236}">
                <a16:creationId xmlns:a16="http://schemas.microsoft.com/office/drawing/2014/main" id="{7463E224-3406-12C1-F7D5-AB6A2FD69C89}"/>
              </a:ext>
            </a:extLst>
          </p:cNvPr>
          <p:cNvGrpSpPr/>
          <p:nvPr/>
        </p:nvGrpSpPr>
        <p:grpSpPr>
          <a:xfrm>
            <a:off x="7076609" y="1445098"/>
            <a:ext cx="3876274" cy="2527923"/>
            <a:chOff x="1315093" y="650333"/>
            <a:chExt cx="6407879" cy="4409423"/>
          </a:xfrm>
        </p:grpSpPr>
        <p:pic>
          <p:nvPicPr>
            <p:cNvPr id="10" name="Picture 9" descr="Map&#10;&#10;Description automatically generated">
              <a:extLst>
                <a:ext uri="{FF2B5EF4-FFF2-40B4-BE49-F238E27FC236}">
                  <a16:creationId xmlns:a16="http://schemas.microsoft.com/office/drawing/2014/main" id="{A6AC58B7-7A53-7A59-BD2E-44E3AE9882DC}"/>
                </a:ext>
              </a:extLst>
            </p:cNvPr>
            <p:cNvPicPr>
              <a:picLocks noChangeAspect="1"/>
            </p:cNvPicPr>
            <p:nvPr/>
          </p:nvPicPr>
          <p:blipFill rotWithShape="1">
            <a:blip r:embed="rId4">
              <a:extLst>
                <a:ext uri="{28A0092B-C50C-407E-A947-70E740481C1C}">
                  <a14:useLocalDpi xmlns:a14="http://schemas.microsoft.com/office/drawing/2010/main" val="0"/>
                </a:ext>
              </a:extLst>
            </a:blip>
            <a:srcRect t="3081"/>
            <a:stretch/>
          </p:blipFill>
          <p:spPr>
            <a:xfrm>
              <a:off x="1315093" y="650333"/>
              <a:ext cx="6407879" cy="4409423"/>
            </a:xfrm>
            <a:prstGeom prst="rect">
              <a:avLst/>
            </a:prstGeom>
          </p:spPr>
        </p:pic>
        <p:sp>
          <p:nvSpPr>
            <p:cNvPr id="11" name="TextBox 10">
              <a:extLst>
                <a:ext uri="{FF2B5EF4-FFF2-40B4-BE49-F238E27FC236}">
                  <a16:creationId xmlns:a16="http://schemas.microsoft.com/office/drawing/2014/main" id="{1D7E8032-3573-2D31-A3DA-7040BAD06C04}"/>
                </a:ext>
              </a:extLst>
            </p:cNvPr>
            <p:cNvSpPr txBox="1"/>
            <p:nvPr/>
          </p:nvSpPr>
          <p:spPr>
            <a:xfrm>
              <a:off x="1315093" y="4404748"/>
              <a:ext cx="6407879" cy="655008"/>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Racial Segregation</a:t>
              </a:r>
            </a:p>
          </p:txBody>
        </p:sp>
      </p:grpSp>
      <p:grpSp>
        <p:nvGrpSpPr>
          <p:cNvPr id="4" name="Group 3">
            <a:extLst>
              <a:ext uri="{FF2B5EF4-FFF2-40B4-BE49-F238E27FC236}">
                <a16:creationId xmlns:a16="http://schemas.microsoft.com/office/drawing/2014/main" id="{46958BE1-8C0F-4C42-C143-64E57D0F00AF}"/>
              </a:ext>
            </a:extLst>
          </p:cNvPr>
          <p:cNvGrpSpPr/>
          <p:nvPr/>
        </p:nvGrpSpPr>
        <p:grpSpPr>
          <a:xfrm>
            <a:off x="838200" y="4333188"/>
            <a:ext cx="11033331" cy="1261884"/>
            <a:chOff x="-149598" y="5302104"/>
            <a:chExt cx="14628787" cy="1261884"/>
          </a:xfrm>
        </p:grpSpPr>
        <p:sp>
          <p:nvSpPr>
            <p:cNvPr id="6" name="TextBox 5">
              <a:extLst>
                <a:ext uri="{FF2B5EF4-FFF2-40B4-BE49-F238E27FC236}">
                  <a16:creationId xmlns:a16="http://schemas.microsoft.com/office/drawing/2014/main" id="{A6B57D41-5BC2-3D3B-A64C-D1F349A349D3}"/>
                </a:ext>
              </a:extLst>
            </p:cNvPr>
            <p:cNvSpPr txBox="1"/>
            <p:nvPr/>
          </p:nvSpPr>
          <p:spPr>
            <a:xfrm>
              <a:off x="-149598" y="5517548"/>
              <a:ext cx="3373616" cy="523220"/>
            </a:xfrm>
            <a:prstGeom prst="rect">
              <a:avLst/>
            </a:prstGeom>
            <a:noFill/>
          </p:spPr>
          <p:txBody>
            <a:bodyPr wrap="none" rtlCol="0">
              <a:spAutoFit/>
            </a:bodyPr>
            <a:lstStyle/>
            <a:p>
              <a:r>
                <a:rPr lang="en-US" sz="2800" dirty="0"/>
                <a:t>Markov chain analysis</a:t>
              </a:r>
            </a:p>
          </p:txBody>
        </p:sp>
        <p:sp>
          <p:nvSpPr>
            <p:cNvPr id="7" name="TextBox 6">
              <a:extLst>
                <a:ext uri="{FF2B5EF4-FFF2-40B4-BE49-F238E27FC236}">
                  <a16:creationId xmlns:a16="http://schemas.microsoft.com/office/drawing/2014/main" id="{DD347CBA-C12E-8C5D-626E-84F7DC06BEAD}"/>
                </a:ext>
              </a:extLst>
            </p:cNvPr>
            <p:cNvSpPr txBox="1"/>
            <p:nvPr/>
          </p:nvSpPr>
          <p:spPr>
            <a:xfrm>
              <a:off x="7811993" y="5517548"/>
              <a:ext cx="6667196" cy="523220"/>
            </a:xfrm>
            <a:prstGeom prst="rect">
              <a:avLst/>
            </a:prstGeom>
            <a:noFill/>
          </p:spPr>
          <p:txBody>
            <a:bodyPr wrap="none" rtlCol="0">
              <a:spAutoFit/>
            </a:bodyPr>
            <a:lstStyle/>
            <a:p>
              <a:r>
                <a:rPr lang="en-US" sz="2800" dirty="0"/>
                <a:t>Complex emergent phenomenon</a:t>
              </a:r>
            </a:p>
          </p:txBody>
        </p:sp>
        <p:cxnSp>
          <p:nvCxnSpPr>
            <p:cNvPr id="12" name="Straight Arrow Connector 11">
              <a:extLst>
                <a:ext uri="{FF2B5EF4-FFF2-40B4-BE49-F238E27FC236}">
                  <a16:creationId xmlns:a16="http://schemas.microsoft.com/office/drawing/2014/main" id="{DBFC02E6-D0BB-19AA-50D8-D8AF68A1C4EC}"/>
                </a:ext>
              </a:extLst>
            </p:cNvPr>
            <p:cNvCxnSpPr>
              <a:cxnSpLocks/>
            </p:cNvCxnSpPr>
            <p:nvPr/>
          </p:nvCxnSpPr>
          <p:spPr>
            <a:xfrm>
              <a:off x="4474294" y="5822994"/>
              <a:ext cx="3110791" cy="0"/>
            </a:xfrm>
            <a:prstGeom prst="straightConnector1">
              <a:avLst/>
            </a:prstGeom>
            <a:ln w="28575">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F28E68-A659-E123-CFAC-3652BE109645}"/>
                </a:ext>
              </a:extLst>
            </p:cNvPr>
            <p:cNvSpPr txBox="1"/>
            <p:nvPr/>
          </p:nvSpPr>
          <p:spPr>
            <a:xfrm>
              <a:off x="4593486" y="5302104"/>
              <a:ext cx="3990224" cy="954107"/>
            </a:xfrm>
            <a:prstGeom prst="rect">
              <a:avLst/>
            </a:prstGeom>
            <a:noFill/>
          </p:spPr>
          <p:txBody>
            <a:bodyPr wrap="square" rtlCol="0">
              <a:spAutoFit/>
            </a:bodyPr>
            <a:lstStyle/>
            <a:p>
              <a:r>
                <a:rPr lang="en-US" sz="2800" dirty="0"/>
                <a:t>Possible   mechanisms</a:t>
              </a:r>
            </a:p>
          </p:txBody>
        </p:sp>
        <p:sp>
          <p:nvSpPr>
            <p:cNvPr id="16" name="TextBox 15">
              <a:extLst>
                <a:ext uri="{FF2B5EF4-FFF2-40B4-BE49-F238E27FC236}">
                  <a16:creationId xmlns:a16="http://schemas.microsoft.com/office/drawing/2014/main" id="{08CA8EF2-498A-638C-6751-779CCBB4246C}"/>
                </a:ext>
              </a:extLst>
            </p:cNvPr>
            <p:cNvSpPr txBox="1"/>
            <p:nvPr/>
          </p:nvSpPr>
          <p:spPr>
            <a:xfrm>
              <a:off x="5221118" y="6040768"/>
              <a:ext cx="246671" cy="523220"/>
            </a:xfrm>
            <a:prstGeom prst="rect">
              <a:avLst/>
            </a:prstGeom>
            <a:noFill/>
          </p:spPr>
          <p:txBody>
            <a:bodyPr wrap="none" rtlCol="0">
              <a:spAutoFit/>
            </a:bodyPr>
            <a:lstStyle/>
            <a:p>
              <a:endParaRPr lang="en-US" sz="2800" dirty="0"/>
            </a:p>
          </p:txBody>
        </p:sp>
      </p:grpSp>
      <p:sp>
        <p:nvSpPr>
          <p:cNvPr id="13" name="TextBox 12">
            <a:extLst>
              <a:ext uri="{FF2B5EF4-FFF2-40B4-BE49-F238E27FC236}">
                <a16:creationId xmlns:a16="http://schemas.microsoft.com/office/drawing/2014/main" id="{BF1E27D0-12BC-8C20-78A8-747B0EB9451A}"/>
              </a:ext>
            </a:extLst>
          </p:cNvPr>
          <p:cNvSpPr txBox="1"/>
          <p:nvPr/>
        </p:nvSpPr>
        <p:spPr>
          <a:xfrm>
            <a:off x="5079295" y="2682317"/>
            <a:ext cx="1997314" cy="461665"/>
          </a:xfrm>
          <a:prstGeom prst="rect">
            <a:avLst/>
          </a:prstGeom>
          <a:noFill/>
        </p:spPr>
        <p:txBody>
          <a:bodyPr wrap="square" rtlCol="0">
            <a:spAutoFit/>
          </a:bodyPr>
          <a:lstStyle/>
          <a:p>
            <a:r>
              <a:rPr lang="en-US" sz="2400" dirty="0"/>
              <a:t>Correlations? </a:t>
            </a:r>
          </a:p>
        </p:txBody>
      </p:sp>
      <p:sp>
        <p:nvSpPr>
          <p:cNvPr id="18" name="TextBox 17">
            <a:extLst>
              <a:ext uri="{FF2B5EF4-FFF2-40B4-BE49-F238E27FC236}">
                <a16:creationId xmlns:a16="http://schemas.microsoft.com/office/drawing/2014/main" id="{C21A59F9-5982-46E6-5BBA-5B166AA1D49A}"/>
              </a:ext>
            </a:extLst>
          </p:cNvPr>
          <p:cNvSpPr txBox="1"/>
          <p:nvPr/>
        </p:nvSpPr>
        <p:spPr>
          <a:xfrm>
            <a:off x="474954" y="5354686"/>
            <a:ext cx="10890662" cy="1169551"/>
          </a:xfrm>
          <a:prstGeom prst="rect">
            <a:avLst/>
          </a:prstGeom>
          <a:noFill/>
        </p:spPr>
        <p:txBody>
          <a:bodyPr wrap="square">
            <a:spAutoFit/>
          </a:bodyPr>
          <a:lstStyle/>
          <a:p>
            <a:pPr lvl="1"/>
            <a:r>
              <a:rPr lang="en-US" sz="1400" b="1" dirty="0">
                <a:effectLst/>
                <a:latin typeface="Fontin-Regular-Identity-H"/>
              </a:rPr>
              <a:t>Z</a:t>
            </a:r>
            <a:r>
              <a:rPr lang="en-US" sz="1400" b="1" dirty="0">
                <a:latin typeface="Fontin-Regular-Identity-H"/>
              </a:rPr>
              <a:t>. </a:t>
            </a:r>
            <a:r>
              <a:rPr lang="en-US" sz="1400" b="1" dirty="0">
                <a:effectLst/>
                <a:latin typeface="Fontin-Regular-Identity-H"/>
              </a:rPr>
              <a:t>Zhao</a:t>
            </a:r>
            <a:r>
              <a:rPr lang="en-US" sz="1400" b="1" dirty="0">
                <a:latin typeface="Fontin-Regular-Identity-H"/>
              </a:rPr>
              <a:t> </a:t>
            </a:r>
            <a:r>
              <a:rPr lang="en-US" sz="1400" dirty="0">
                <a:latin typeface="Fontin-Regular-Identity-H"/>
              </a:rPr>
              <a:t>and </a:t>
            </a:r>
            <a:r>
              <a:rPr lang="en-US" sz="1400" dirty="0">
                <a:effectLst/>
                <a:latin typeface="Fontin-Regular-Identity-H"/>
              </a:rPr>
              <a:t>D. Randall. </a:t>
            </a:r>
            <a:r>
              <a:rPr lang="en-US" sz="1400" dirty="0">
                <a:latin typeface="Fontin-Regular-Identity-H"/>
              </a:rPr>
              <a:t>A heterogeneous Schelling model for wealth disparity and its effect on segregation. In Equity and Access in Algorithms, Mechanisms, and Optimization (EAAMO). ACM, 2022. </a:t>
            </a:r>
          </a:p>
          <a:p>
            <a:pPr lvl="1"/>
            <a:endParaRPr lang="en-US" sz="1400" dirty="0">
              <a:latin typeface="Fontin-Regular-Identity-H"/>
            </a:endParaRPr>
          </a:p>
          <a:p>
            <a:pPr lvl="1"/>
            <a:r>
              <a:rPr lang="en-US" sz="1400" b="1" dirty="0">
                <a:latin typeface="Fontin-Regular-Identity-H"/>
              </a:rPr>
              <a:t>Z. Zhao, </a:t>
            </a:r>
            <a:r>
              <a:rPr lang="en-US" sz="1400" dirty="0">
                <a:latin typeface="Fontin-Regular-Identity-H"/>
              </a:rPr>
              <a:t>C. </a:t>
            </a:r>
            <a:r>
              <a:rPr lang="en-US" sz="1400" dirty="0" err="1">
                <a:latin typeface="Fontin-Regular-Identity-H"/>
              </a:rPr>
              <a:t>Yoo</a:t>
            </a:r>
            <a:r>
              <a:rPr lang="en-US" sz="1400" dirty="0">
                <a:latin typeface="Fontin-Regular-Identity-H"/>
              </a:rPr>
              <a:t>, N. Golshani, C. Ross, and D. Randall. National and regional correlations between public amenities and racial segregation in U.S. cities. in preparation, 2023. </a:t>
            </a:r>
          </a:p>
        </p:txBody>
      </p:sp>
    </p:spTree>
    <p:extLst>
      <p:ext uri="{BB962C8B-B14F-4D97-AF65-F5344CB8AC3E}">
        <p14:creationId xmlns:p14="http://schemas.microsoft.com/office/powerpoint/2010/main" val="1606459835"/>
      </p:ext>
    </p:extLst>
  </p:cSld>
  <p:clrMapOvr>
    <a:masterClrMapping/>
  </p:clrMapOvr>
  <mc:AlternateContent xmlns:mc="http://schemas.openxmlformats.org/markup-compatibility/2006" xmlns:p14="http://schemas.microsoft.com/office/powerpoint/2010/main">
    <mc:Choice Requires="p14">
      <p:transition spd="slow" p14:dur="2000" advTm="55371"/>
    </mc:Choice>
    <mc:Fallback xmlns="">
      <p:transition spd="slow" advTm="5537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hand painting a map with a roller&#10;&#10;Description automatically generated">
            <a:extLst>
              <a:ext uri="{FF2B5EF4-FFF2-40B4-BE49-F238E27FC236}">
                <a16:creationId xmlns:a16="http://schemas.microsoft.com/office/drawing/2014/main" id="{745CCCE1-820C-5F09-0A6A-C6D605F5BD51}"/>
              </a:ext>
            </a:extLst>
          </p:cNvPr>
          <p:cNvPicPr>
            <a:picLocks noChangeAspect="1"/>
          </p:cNvPicPr>
          <p:nvPr/>
        </p:nvPicPr>
        <p:blipFill rotWithShape="1">
          <a:blip r:embed="rId3"/>
          <a:srcRect l="2081" r="10063"/>
          <a:stretch/>
        </p:blipFill>
        <p:spPr>
          <a:xfrm>
            <a:off x="7135257" y="1200943"/>
            <a:ext cx="3894031" cy="3196929"/>
          </a:xfrm>
          <a:prstGeom prst="rect">
            <a:avLst/>
          </a:prstGeom>
        </p:spPr>
      </p:pic>
      <p:pic>
        <p:nvPicPr>
          <p:cNvPr id="21" name="Picture 20" descr="Map&#10;&#10;Description automatically generated">
            <a:extLst>
              <a:ext uri="{FF2B5EF4-FFF2-40B4-BE49-F238E27FC236}">
                <a16:creationId xmlns:a16="http://schemas.microsoft.com/office/drawing/2014/main" id="{35FEB94A-7CCE-B309-355A-7BAB456AB391}"/>
              </a:ext>
            </a:extLst>
          </p:cNvPr>
          <p:cNvPicPr>
            <a:picLocks noChangeAspect="1"/>
          </p:cNvPicPr>
          <p:nvPr/>
        </p:nvPicPr>
        <p:blipFill>
          <a:blip r:embed="rId4"/>
          <a:stretch>
            <a:fillRect/>
          </a:stretch>
        </p:blipFill>
        <p:spPr>
          <a:xfrm>
            <a:off x="1815533" y="1200942"/>
            <a:ext cx="2620892" cy="3196930"/>
          </a:xfrm>
          <a:prstGeom prst="rect">
            <a:avLst/>
          </a:prstGeom>
        </p:spPr>
      </p:pic>
      <p:sp>
        <p:nvSpPr>
          <p:cNvPr id="2" name="TextBox 1">
            <a:extLst>
              <a:ext uri="{FF2B5EF4-FFF2-40B4-BE49-F238E27FC236}">
                <a16:creationId xmlns:a16="http://schemas.microsoft.com/office/drawing/2014/main" id="{AE334D18-8B51-12C7-B007-9791D027AFCD}"/>
              </a:ext>
            </a:extLst>
          </p:cNvPr>
          <p:cNvSpPr txBox="1"/>
          <p:nvPr/>
        </p:nvSpPr>
        <p:spPr>
          <a:xfrm>
            <a:off x="711200" y="406400"/>
            <a:ext cx="9004003" cy="646331"/>
          </a:xfrm>
          <a:prstGeom prst="rect">
            <a:avLst/>
          </a:prstGeom>
          <a:noFill/>
        </p:spPr>
        <p:txBody>
          <a:bodyPr wrap="none" rtlCol="0">
            <a:spAutoFit/>
          </a:bodyPr>
          <a:lstStyle/>
          <a:p>
            <a:r>
              <a:rPr lang="en-US" sz="3600" dirty="0">
                <a:solidFill>
                  <a:schemeClr val="accent1">
                    <a:lumMod val="75000"/>
                  </a:schemeClr>
                </a:solidFill>
                <a:latin typeface="+mj-lt"/>
              </a:rPr>
              <a:t>Theme 2: Partisan Polarization and Redistricting</a:t>
            </a:r>
          </a:p>
        </p:txBody>
      </p:sp>
      <p:cxnSp>
        <p:nvCxnSpPr>
          <p:cNvPr id="9" name="Straight Arrow Connector 8">
            <a:extLst>
              <a:ext uri="{FF2B5EF4-FFF2-40B4-BE49-F238E27FC236}">
                <a16:creationId xmlns:a16="http://schemas.microsoft.com/office/drawing/2014/main" id="{C29C67C6-C2BC-588A-81B7-CF784EFDA642}"/>
              </a:ext>
            </a:extLst>
          </p:cNvPr>
          <p:cNvCxnSpPr>
            <a:cxnSpLocks/>
          </p:cNvCxnSpPr>
          <p:nvPr/>
        </p:nvCxnSpPr>
        <p:spPr>
          <a:xfrm>
            <a:off x="5182268" y="3089616"/>
            <a:ext cx="17526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082101-996C-CF31-E941-0BC61673779C}"/>
              </a:ext>
            </a:extLst>
          </p:cNvPr>
          <p:cNvSpPr txBox="1"/>
          <p:nvPr/>
        </p:nvSpPr>
        <p:spPr>
          <a:xfrm>
            <a:off x="5213201" y="2484342"/>
            <a:ext cx="2304893" cy="461665"/>
          </a:xfrm>
          <a:prstGeom prst="rect">
            <a:avLst/>
          </a:prstGeom>
          <a:noFill/>
        </p:spPr>
        <p:txBody>
          <a:bodyPr wrap="square" rtlCol="0">
            <a:spAutoFit/>
          </a:bodyPr>
          <a:lstStyle/>
          <a:p>
            <a:r>
              <a:rPr lang="en-US" sz="2400" dirty="0"/>
              <a:t>Influence?</a:t>
            </a:r>
          </a:p>
        </p:txBody>
      </p:sp>
      <p:sp>
        <p:nvSpPr>
          <p:cNvPr id="5" name="TextBox 4">
            <a:extLst>
              <a:ext uri="{FF2B5EF4-FFF2-40B4-BE49-F238E27FC236}">
                <a16:creationId xmlns:a16="http://schemas.microsoft.com/office/drawing/2014/main" id="{3FB645B6-C9C8-3896-AECF-B6E8C2E3B78A}"/>
              </a:ext>
            </a:extLst>
          </p:cNvPr>
          <p:cNvSpPr txBox="1"/>
          <p:nvPr/>
        </p:nvSpPr>
        <p:spPr>
          <a:xfrm>
            <a:off x="1552074" y="4204102"/>
            <a:ext cx="3158897" cy="461665"/>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Redistricting policy</a:t>
            </a:r>
          </a:p>
        </p:txBody>
      </p:sp>
      <p:sp>
        <p:nvSpPr>
          <p:cNvPr id="20" name="TextBox 19">
            <a:extLst>
              <a:ext uri="{FF2B5EF4-FFF2-40B4-BE49-F238E27FC236}">
                <a16:creationId xmlns:a16="http://schemas.microsoft.com/office/drawing/2014/main" id="{9D755ADB-263F-AC35-A285-AE5E01705222}"/>
              </a:ext>
            </a:extLst>
          </p:cNvPr>
          <p:cNvSpPr txBox="1"/>
          <p:nvPr/>
        </p:nvSpPr>
        <p:spPr>
          <a:xfrm>
            <a:off x="7135257" y="4204103"/>
            <a:ext cx="3918095" cy="402138"/>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Partisan Polarization</a:t>
            </a:r>
          </a:p>
        </p:txBody>
      </p:sp>
      <p:sp>
        <p:nvSpPr>
          <p:cNvPr id="6" name="TextBox 5">
            <a:extLst>
              <a:ext uri="{FF2B5EF4-FFF2-40B4-BE49-F238E27FC236}">
                <a16:creationId xmlns:a16="http://schemas.microsoft.com/office/drawing/2014/main" id="{75D6666D-8505-DE88-A084-49D1F0C6D74C}"/>
              </a:ext>
            </a:extLst>
          </p:cNvPr>
          <p:cNvSpPr txBox="1"/>
          <p:nvPr/>
        </p:nvSpPr>
        <p:spPr>
          <a:xfrm>
            <a:off x="358588" y="3424518"/>
            <a:ext cx="184731" cy="369332"/>
          </a:xfrm>
          <a:prstGeom prst="rect">
            <a:avLst/>
          </a:prstGeom>
          <a:noFill/>
        </p:spPr>
        <p:txBody>
          <a:bodyPr wrap="none" rtlCol="0">
            <a:spAutoFit/>
          </a:bodyPr>
          <a:lstStyle/>
          <a:p>
            <a:endParaRPr lang="en-US" dirty="0"/>
          </a:p>
        </p:txBody>
      </p:sp>
      <p:grpSp>
        <p:nvGrpSpPr>
          <p:cNvPr id="15" name="Group 14">
            <a:extLst>
              <a:ext uri="{FF2B5EF4-FFF2-40B4-BE49-F238E27FC236}">
                <a16:creationId xmlns:a16="http://schemas.microsoft.com/office/drawing/2014/main" id="{57C9AB10-ECCB-69BB-5565-B9F2F4A7ABA1}"/>
              </a:ext>
            </a:extLst>
          </p:cNvPr>
          <p:cNvGrpSpPr/>
          <p:nvPr/>
        </p:nvGrpSpPr>
        <p:grpSpPr>
          <a:xfrm>
            <a:off x="1261889" y="4868179"/>
            <a:ext cx="9443456" cy="1129253"/>
            <a:chOff x="561298" y="5216961"/>
            <a:chExt cx="9443456" cy="1129253"/>
          </a:xfrm>
        </p:grpSpPr>
        <p:sp>
          <p:nvSpPr>
            <p:cNvPr id="3" name="TextBox 2">
              <a:extLst>
                <a:ext uri="{FF2B5EF4-FFF2-40B4-BE49-F238E27FC236}">
                  <a16:creationId xmlns:a16="http://schemas.microsoft.com/office/drawing/2014/main" id="{EAA9088C-DC59-CB23-1ED5-CD4CA38E41F9}"/>
                </a:ext>
              </a:extLst>
            </p:cNvPr>
            <p:cNvSpPr txBox="1"/>
            <p:nvPr/>
          </p:nvSpPr>
          <p:spPr>
            <a:xfrm>
              <a:off x="561298" y="5529259"/>
              <a:ext cx="4350230" cy="523220"/>
            </a:xfrm>
            <a:prstGeom prst="rect">
              <a:avLst/>
            </a:prstGeom>
            <a:noFill/>
          </p:spPr>
          <p:txBody>
            <a:bodyPr wrap="none" rtlCol="0">
              <a:spAutoFit/>
            </a:bodyPr>
            <a:lstStyle/>
            <a:p>
              <a:r>
                <a:rPr lang="en-US" sz="2800" dirty="0"/>
                <a:t>Algorithms and data analysis</a:t>
              </a:r>
            </a:p>
          </p:txBody>
        </p:sp>
        <p:sp>
          <p:nvSpPr>
            <p:cNvPr id="7" name="TextBox 6">
              <a:extLst>
                <a:ext uri="{FF2B5EF4-FFF2-40B4-BE49-F238E27FC236}">
                  <a16:creationId xmlns:a16="http://schemas.microsoft.com/office/drawing/2014/main" id="{EDFD8AA2-B305-14B9-CF4E-3C19C40A8AD1}"/>
                </a:ext>
              </a:extLst>
            </p:cNvPr>
            <p:cNvSpPr txBox="1"/>
            <p:nvPr/>
          </p:nvSpPr>
          <p:spPr>
            <a:xfrm>
              <a:off x="7763435" y="5487441"/>
              <a:ext cx="2241319" cy="523220"/>
            </a:xfrm>
            <a:prstGeom prst="rect">
              <a:avLst/>
            </a:prstGeom>
            <a:noFill/>
          </p:spPr>
          <p:txBody>
            <a:bodyPr wrap="none" rtlCol="0">
              <a:spAutoFit/>
            </a:bodyPr>
            <a:lstStyle/>
            <a:p>
              <a:r>
                <a:rPr lang="en-US" sz="2800" dirty="0"/>
                <a:t>Public policies</a:t>
              </a:r>
            </a:p>
          </p:txBody>
        </p:sp>
        <p:cxnSp>
          <p:nvCxnSpPr>
            <p:cNvPr id="10" name="Straight Arrow Connector 9">
              <a:extLst>
                <a:ext uri="{FF2B5EF4-FFF2-40B4-BE49-F238E27FC236}">
                  <a16:creationId xmlns:a16="http://schemas.microsoft.com/office/drawing/2014/main" id="{1C427407-F8C8-ECE3-4A4B-C67949D60272}"/>
                </a:ext>
              </a:extLst>
            </p:cNvPr>
            <p:cNvCxnSpPr>
              <a:cxnSpLocks/>
            </p:cNvCxnSpPr>
            <p:nvPr/>
          </p:nvCxnSpPr>
          <p:spPr>
            <a:xfrm flipV="1">
              <a:off x="5240724" y="5777820"/>
              <a:ext cx="2522711" cy="28527"/>
            </a:xfrm>
            <a:prstGeom prst="straightConnector1">
              <a:avLst/>
            </a:prstGeom>
            <a:ln w="28575">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C0C208-A27F-8C70-D151-C705618A6E3A}"/>
                </a:ext>
              </a:extLst>
            </p:cNvPr>
            <p:cNvSpPr txBox="1"/>
            <p:nvPr/>
          </p:nvSpPr>
          <p:spPr>
            <a:xfrm>
              <a:off x="5554939" y="5216961"/>
              <a:ext cx="1412566" cy="523220"/>
            </a:xfrm>
            <a:prstGeom prst="rect">
              <a:avLst/>
            </a:prstGeom>
            <a:noFill/>
          </p:spPr>
          <p:txBody>
            <a:bodyPr wrap="none" rtlCol="0">
              <a:spAutoFit/>
            </a:bodyPr>
            <a:lstStyle/>
            <a:p>
              <a:r>
                <a:rPr lang="en-US" sz="2800" dirty="0"/>
                <a:t>Auditing</a:t>
              </a:r>
            </a:p>
          </p:txBody>
        </p:sp>
        <p:sp>
          <p:nvSpPr>
            <p:cNvPr id="12" name="TextBox 11">
              <a:extLst>
                <a:ext uri="{FF2B5EF4-FFF2-40B4-BE49-F238E27FC236}">
                  <a16:creationId xmlns:a16="http://schemas.microsoft.com/office/drawing/2014/main" id="{BABDC249-ADAE-E7BB-7113-D645C25C8791}"/>
                </a:ext>
              </a:extLst>
            </p:cNvPr>
            <p:cNvSpPr txBox="1"/>
            <p:nvPr/>
          </p:nvSpPr>
          <p:spPr>
            <a:xfrm>
              <a:off x="5305817" y="5822994"/>
              <a:ext cx="1920719" cy="523220"/>
            </a:xfrm>
            <a:prstGeom prst="rect">
              <a:avLst/>
            </a:prstGeom>
            <a:noFill/>
          </p:spPr>
          <p:txBody>
            <a:bodyPr wrap="none" rtlCol="0">
              <a:spAutoFit/>
            </a:bodyPr>
            <a:lstStyle/>
            <a:p>
              <a:r>
                <a:rPr lang="en-US" sz="2800" dirty="0"/>
                <a:t>Bring clarity</a:t>
              </a:r>
            </a:p>
          </p:txBody>
        </p:sp>
      </p:grpSp>
      <p:sp>
        <p:nvSpPr>
          <p:cNvPr id="4" name="Slide Number Placeholder 3">
            <a:extLst>
              <a:ext uri="{FF2B5EF4-FFF2-40B4-BE49-F238E27FC236}">
                <a16:creationId xmlns:a16="http://schemas.microsoft.com/office/drawing/2014/main" id="{7EB62558-7763-4EB4-8F4F-03E30FAA5DAB}"/>
              </a:ext>
            </a:extLst>
          </p:cNvPr>
          <p:cNvSpPr>
            <a:spLocks noGrp="1"/>
          </p:cNvSpPr>
          <p:nvPr>
            <p:ph type="sldNum" sz="quarter" idx="12"/>
          </p:nvPr>
        </p:nvSpPr>
        <p:spPr/>
        <p:txBody>
          <a:bodyPr/>
          <a:lstStyle/>
          <a:p>
            <a:fld id="{CAC33479-49AE-D442-B8E1-D987C619B9AE}" type="slidenum">
              <a:rPr lang="en-US" smtClean="0"/>
              <a:t>37</a:t>
            </a:fld>
            <a:r>
              <a:rPr lang="en-US" dirty="0"/>
              <a:t>/58</a:t>
            </a:r>
          </a:p>
        </p:txBody>
      </p:sp>
    </p:spTree>
    <p:extLst>
      <p:ext uri="{BB962C8B-B14F-4D97-AF65-F5344CB8AC3E}">
        <p14:creationId xmlns:p14="http://schemas.microsoft.com/office/powerpoint/2010/main" val="494755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8E7BCD77-1380-B3B4-D00D-908EB1B1EF56}"/>
              </a:ext>
            </a:extLst>
          </p:cNvPr>
          <p:cNvPicPr>
            <a:picLocks noChangeAspect="1"/>
          </p:cNvPicPr>
          <p:nvPr/>
        </p:nvPicPr>
        <p:blipFill>
          <a:blip r:embed="rId3"/>
          <a:stretch>
            <a:fillRect/>
          </a:stretch>
        </p:blipFill>
        <p:spPr>
          <a:xfrm>
            <a:off x="179497" y="282178"/>
            <a:ext cx="7066782" cy="2027663"/>
          </a:xfrm>
          <a:prstGeom prst="rect">
            <a:avLst/>
          </a:prstGeom>
        </p:spPr>
      </p:pic>
      <p:sp>
        <p:nvSpPr>
          <p:cNvPr id="4" name="Rectangle 3">
            <a:extLst>
              <a:ext uri="{FF2B5EF4-FFF2-40B4-BE49-F238E27FC236}">
                <a16:creationId xmlns:a16="http://schemas.microsoft.com/office/drawing/2014/main" id="{FD478C6D-62AF-650F-13A1-B094BBB42A97}"/>
              </a:ext>
            </a:extLst>
          </p:cNvPr>
          <p:cNvSpPr/>
          <p:nvPr/>
        </p:nvSpPr>
        <p:spPr>
          <a:xfrm>
            <a:off x="992458" y="1460809"/>
            <a:ext cx="1126274" cy="301083"/>
          </a:xfrm>
          <a:prstGeom prst="rect">
            <a:avLst/>
          </a:prstGeom>
          <a:solidFill>
            <a:srgbClr val="C69500">
              <a:alpha val="3882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tanding on a stage&#10;&#10;Description automatically generated">
            <a:extLst>
              <a:ext uri="{FF2B5EF4-FFF2-40B4-BE49-F238E27FC236}">
                <a16:creationId xmlns:a16="http://schemas.microsoft.com/office/drawing/2014/main" id="{959018EF-46BA-5FBE-812C-5BBFB9E0C314}"/>
              </a:ext>
            </a:extLst>
          </p:cNvPr>
          <p:cNvPicPr>
            <a:picLocks noChangeAspect="1"/>
          </p:cNvPicPr>
          <p:nvPr/>
        </p:nvPicPr>
        <p:blipFill rotWithShape="1">
          <a:blip r:embed="rId4"/>
          <a:srcRect r="14272"/>
          <a:stretch/>
        </p:blipFill>
        <p:spPr>
          <a:xfrm>
            <a:off x="426136" y="2356282"/>
            <a:ext cx="5916502" cy="4000068"/>
          </a:xfrm>
          <a:prstGeom prst="rect">
            <a:avLst/>
          </a:prstGeom>
        </p:spPr>
      </p:pic>
      <p:pic>
        <p:nvPicPr>
          <p:cNvPr id="10" name="Picture 9" descr="A letter of a political statement&#10;&#10;Description automatically generated with medium confidence">
            <a:extLst>
              <a:ext uri="{FF2B5EF4-FFF2-40B4-BE49-F238E27FC236}">
                <a16:creationId xmlns:a16="http://schemas.microsoft.com/office/drawing/2014/main" id="{7FA8FDCC-48B3-79D7-5010-44C5E3C49829}"/>
              </a:ext>
            </a:extLst>
          </p:cNvPr>
          <p:cNvPicPr>
            <a:picLocks noChangeAspect="1"/>
          </p:cNvPicPr>
          <p:nvPr/>
        </p:nvPicPr>
        <p:blipFill rotWithShape="1">
          <a:blip r:embed="rId5"/>
          <a:srcRect l="340" r="-1"/>
          <a:stretch/>
        </p:blipFill>
        <p:spPr>
          <a:xfrm>
            <a:off x="7092176" y="282178"/>
            <a:ext cx="4673688" cy="5940202"/>
          </a:xfrm>
          <a:prstGeom prst="rect">
            <a:avLst/>
          </a:prstGeom>
        </p:spPr>
      </p:pic>
      <p:sp>
        <p:nvSpPr>
          <p:cNvPr id="11" name="Rectangle 10">
            <a:extLst>
              <a:ext uri="{FF2B5EF4-FFF2-40B4-BE49-F238E27FC236}">
                <a16:creationId xmlns:a16="http://schemas.microsoft.com/office/drawing/2014/main" id="{4ED509F2-CEC4-949A-1FBE-90727C0FC0A0}"/>
              </a:ext>
            </a:extLst>
          </p:cNvPr>
          <p:cNvSpPr/>
          <p:nvPr/>
        </p:nvSpPr>
        <p:spPr>
          <a:xfrm>
            <a:off x="7613650" y="2834258"/>
            <a:ext cx="3606800" cy="1363092"/>
          </a:xfrm>
          <a:prstGeom prst="rect">
            <a:avLst/>
          </a:prstGeom>
          <a:solidFill>
            <a:srgbClr val="C69500">
              <a:alpha val="3882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24982035"/>
      </p:ext>
    </p:extLst>
  </p:cSld>
  <p:clrMapOvr>
    <a:masterClrMapping/>
  </p:clrMapOvr>
  <mc:AlternateContent xmlns:mc="http://schemas.openxmlformats.org/markup-compatibility/2006" xmlns:p14="http://schemas.microsoft.com/office/powerpoint/2010/main">
    <mc:Choice Requires="p14">
      <p:transition spd="slow" p14:dur="2000" advTm="50545"/>
    </mc:Choice>
    <mc:Fallback xmlns="">
      <p:transition spd="slow" advTm="505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D13231-E0AA-4E03-9939-46B8732E09B9}"/>
              </a:ext>
            </a:extLst>
          </p:cNvPr>
          <p:cNvSpPr txBox="1"/>
          <p:nvPr/>
        </p:nvSpPr>
        <p:spPr>
          <a:xfrm>
            <a:off x="757245" y="948222"/>
            <a:ext cx="6874273" cy="1754326"/>
          </a:xfrm>
          <a:prstGeom prst="rect">
            <a:avLst/>
          </a:prstGeom>
          <a:noFill/>
        </p:spPr>
        <p:txBody>
          <a:bodyPr wrap="square" rtlCol="0">
            <a:spAutoFit/>
          </a:bodyPr>
          <a:lstStyle/>
          <a:p>
            <a:endParaRPr lang="en-US" altLang="zh-CN" sz="2400" dirty="0">
              <a:latin typeface="SimHei" panose="02010609060101010101" pitchFamily="49" charset="-122"/>
            </a:endParaRPr>
          </a:p>
          <a:p>
            <a:pPr marL="285750" indent="-285750">
              <a:buFont typeface="Arial" panose="020B0604020202020204" pitchFamily="34" charset="0"/>
              <a:buChar char="•"/>
            </a:pPr>
            <a:r>
              <a:rPr lang="en-US" sz="2800" b="0" i="0" u="none" strike="noStrike" dirty="0">
                <a:effectLst/>
                <a:latin typeface="Söhne"/>
              </a:rPr>
              <a:t>Are the current school districts fair to people from different economic classes?</a:t>
            </a:r>
          </a:p>
          <a:p>
            <a:endParaRPr lang="en-US" altLang="zh-CN" sz="2800" dirty="0">
              <a:latin typeface="SimHei" panose="02010609060101010101" pitchFamily="49" charset="-122"/>
            </a:endParaRPr>
          </a:p>
        </p:txBody>
      </p:sp>
      <p:pic>
        <p:nvPicPr>
          <p:cNvPr id="3" name="Picture 2" descr="A picture containing diagram&#10;&#10;Description automatically generated">
            <a:extLst>
              <a:ext uri="{FF2B5EF4-FFF2-40B4-BE49-F238E27FC236}">
                <a16:creationId xmlns:a16="http://schemas.microsoft.com/office/drawing/2014/main" id="{32F2B8CF-AB99-677E-6C1A-04F0B5AE9110}"/>
              </a:ext>
            </a:extLst>
          </p:cNvPr>
          <p:cNvPicPr>
            <a:picLocks noChangeAspect="1"/>
          </p:cNvPicPr>
          <p:nvPr/>
        </p:nvPicPr>
        <p:blipFill>
          <a:blip r:embed="rId3"/>
          <a:stretch>
            <a:fillRect/>
          </a:stretch>
        </p:blipFill>
        <p:spPr>
          <a:xfrm>
            <a:off x="7631517" y="1078043"/>
            <a:ext cx="3803237" cy="5419612"/>
          </a:xfrm>
          <a:prstGeom prst="rect">
            <a:avLst/>
          </a:prstGeom>
        </p:spPr>
      </p:pic>
      <p:sp>
        <p:nvSpPr>
          <p:cNvPr id="4" name="TextBox 3">
            <a:extLst>
              <a:ext uri="{FF2B5EF4-FFF2-40B4-BE49-F238E27FC236}">
                <a16:creationId xmlns:a16="http://schemas.microsoft.com/office/drawing/2014/main" id="{FB9EE867-B88C-0A33-197F-B746C07008FE}"/>
              </a:ext>
            </a:extLst>
          </p:cNvPr>
          <p:cNvSpPr txBox="1"/>
          <p:nvPr/>
        </p:nvSpPr>
        <p:spPr>
          <a:xfrm>
            <a:off x="637997" y="554466"/>
            <a:ext cx="7629140" cy="646331"/>
          </a:xfrm>
          <a:prstGeom prst="rect">
            <a:avLst/>
          </a:prstGeom>
          <a:noFill/>
        </p:spPr>
        <p:txBody>
          <a:bodyPr wrap="none" rtlCol="0">
            <a:spAutoFit/>
          </a:bodyPr>
          <a:lstStyle/>
          <a:p>
            <a:r>
              <a:rPr lang="en-US" sz="3600" dirty="0">
                <a:solidFill>
                  <a:schemeClr val="accent1">
                    <a:lumMod val="75000"/>
                  </a:schemeClr>
                </a:solidFill>
                <a:latin typeface="+mj-lt"/>
              </a:rPr>
              <a:t>The Equitable School Districting in China</a:t>
            </a:r>
          </a:p>
        </p:txBody>
      </p:sp>
      <p:sp>
        <p:nvSpPr>
          <p:cNvPr id="6" name="TextBox 5">
            <a:extLst>
              <a:ext uri="{FF2B5EF4-FFF2-40B4-BE49-F238E27FC236}">
                <a16:creationId xmlns:a16="http://schemas.microsoft.com/office/drawing/2014/main" id="{7891141D-F3E2-CEE2-10FC-5A4C106B16BA}"/>
              </a:ext>
            </a:extLst>
          </p:cNvPr>
          <p:cNvSpPr txBox="1"/>
          <p:nvPr/>
        </p:nvSpPr>
        <p:spPr>
          <a:xfrm>
            <a:off x="697621" y="3529303"/>
            <a:ext cx="6874273" cy="2185214"/>
          </a:xfrm>
          <a:prstGeom prst="rect">
            <a:avLst/>
          </a:prstGeom>
          <a:noFill/>
        </p:spPr>
        <p:txBody>
          <a:bodyPr wrap="square" rtlCol="0">
            <a:spAutoFit/>
          </a:bodyPr>
          <a:lstStyle/>
          <a:p>
            <a:pPr marL="285750" indent="-285750">
              <a:buFont typeface="Arial" panose="020B0604020202020204" pitchFamily="34" charset="0"/>
              <a:buChar char="•"/>
            </a:pPr>
            <a:endParaRPr lang="en-US" altLang="zh-CN" sz="2800" dirty="0">
              <a:latin typeface="SimHei" panose="02010609060101010101" pitchFamily="49" charset="-122"/>
            </a:endParaRPr>
          </a:p>
          <a:p>
            <a:pPr marL="285750" indent="-285750">
              <a:buFont typeface="Arial" panose="020B0604020202020204" pitchFamily="34" charset="0"/>
              <a:buChar char="•"/>
            </a:pPr>
            <a:r>
              <a:rPr lang="en-US" sz="2800" b="0" i="0" u="none" strike="noStrike" dirty="0">
                <a:effectLst/>
                <a:latin typeface="Söhne"/>
              </a:rPr>
              <a:t>How can school district policies counteract localized self-interest to achieve broader societal equity?</a:t>
            </a:r>
          </a:p>
          <a:p>
            <a:pPr marL="285750" indent="-285750">
              <a:buFont typeface="Arial" panose="020B0604020202020204" pitchFamily="34" charset="0"/>
              <a:buChar char="•"/>
            </a:pPr>
            <a:endParaRPr lang="en-US" sz="2400" dirty="0">
              <a:latin typeface="SimHei" panose="02010609060101010101" pitchFamily="49" charset="-122"/>
            </a:endParaRPr>
          </a:p>
        </p:txBody>
      </p:sp>
      <p:sp>
        <p:nvSpPr>
          <p:cNvPr id="7" name="TextBox 6">
            <a:extLst>
              <a:ext uri="{FF2B5EF4-FFF2-40B4-BE49-F238E27FC236}">
                <a16:creationId xmlns:a16="http://schemas.microsoft.com/office/drawing/2014/main" id="{0B636584-0229-527C-6ACA-8030DDC927CB}"/>
              </a:ext>
            </a:extLst>
          </p:cNvPr>
          <p:cNvSpPr txBox="1"/>
          <p:nvPr/>
        </p:nvSpPr>
        <p:spPr>
          <a:xfrm>
            <a:off x="727433" y="2207985"/>
            <a:ext cx="6874273" cy="1815882"/>
          </a:xfrm>
          <a:prstGeom prst="rect">
            <a:avLst/>
          </a:prstGeom>
          <a:noFill/>
        </p:spPr>
        <p:txBody>
          <a:bodyPr wrap="square" rtlCol="0">
            <a:spAutoFit/>
          </a:bodyPr>
          <a:lstStyle/>
          <a:p>
            <a:pPr marL="285750" indent="-285750">
              <a:buFont typeface="Arial" panose="020B0604020202020204" pitchFamily="34" charset="0"/>
              <a:buChar char="•"/>
            </a:pPr>
            <a:endParaRPr lang="en-US" altLang="zh-CN" sz="2800" dirty="0">
              <a:latin typeface="SimHei" panose="02010609060101010101" pitchFamily="49" charset="-122"/>
            </a:endParaRPr>
          </a:p>
          <a:p>
            <a:pPr marL="285750" indent="-285750">
              <a:buFont typeface="Arial" panose="020B0604020202020204" pitchFamily="34" charset="0"/>
              <a:buChar char="•"/>
            </a:pPr>
            <a:r>
              <a:rPr lang="en-US" sz="2800" b="0" i="0" u="none" strike="noStrike" dirty="0">
                <a:effectLst/>
                <a:latin typeface="Söhne"/>
              </a:rPr>
              <a:t>How can school districts be drawn to ensure fairness across all social classes?</a:t>
            </a:r>
          </a:p>
          <a:p>
            <a:endParaRPr lang="en-US" altLang="zh-CN" sz="2800" dirty="0">
              <a:latin typeface="SimHei" panose="02010609060101010101" pitchFamily="49" charset="-122"/>
            </a:endParaRPr>
          </a:p>
        </p:txBody>
      </p:sp>
    </p:spTree>
    <p:custDataLst>
      <p:tags r:id="rId1"/>
    </p:custDataLst>
    <p:extLst>
      <p:ext uri="{BB962C8B-B14F-4D97-AF65-F5344CB8AC3E}">
        <p14:creationId xmlns:p14="http://schemas.microsoft.com/office/powerpoint/2010/main" val="408844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CF44E1-DD24-870B-942A-4ACF9211275B}"/>
              </a:ext>
            </a:extLst>
          </p:cNvPr>
          <p:cNvSpPr txBox="1"/>
          <p:nvPr/>
        </p:nvSpPr>
        <p:spPr>
          <a:xfrm>
            <a:off x="350729" y="212942"/>
            <a:ext cx="9449446" cy="707886"/>
          </a:xfrm>
          <a:prstGeom prst="rect">
            <a:avLst/>
          </a:prstGeom>
          <a:noFill/>
        </p:spPr>
        <p:txBody>
          <a:bodyPr wrap="none" rtlCol="0">
            <a:spAutoFit/>
          </a:bodyPr>
          <a:lstStyle/>
          <a:p>
            <a:r>
              <a:rPr lang="en-US" sz="4000" dirty="0"/>
              <a:t>Computational Linguistics, NLP, and LLM</a:t>
            </a:r>
          </a:p>
        </p:txBody>
      </p:sp>
      <p:sp>
        <p:nvSpPr>
          <p:cNvPr id="3" name="TextBox 2">
            <a:extLst>
              <a:ext uri="{FF2B5EF4-FFF2-40B4-BE49-F238E27FC236}">
                <a16:creationId xmlns:a16="http://schemas.microsoft.com/office/drawing/2014/main" id="{A6455041-2DA0-1536-CA22-11B02A179D8B}"/>
              </a:ext>
            </a:extLst>
          </p:cNvPr>
          <p:cNvSpPr txBox="1"/>
          <p:nvPr/>
        </p:nvSpPr>
        <p:spPr>
          <a:xfrm>
            <a:off x="350729" y="1101938"/>
            <a:ext cx="11716011"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Computational linguistics: Interdisciplinary field combining linguistics and computer science to model and understand human language computationally.</a:t>
            </a:r>
          </a:p>
        </p:txBody>
      </p:sp>
      <p:sp>
        <p:nvSpPr>
          <p:cNvPr id="4" name="TextBox 3">
            <a:extLst>
              <a:ext uri="{FF2B5EF4-FFF2-40B4-BE49-F238E27FC236}">
                <a16:creationId xmlns:a16="http://schemas.microsoft.com/office/drawing/2014/main" id="{E3B02EC5-957A-3D26-5726-2FC388A3A3E5}"/>
              </a:ext>
            </a:extLst>
          </p:cNvPr>
          <p:cNvSpPr txBox="1"/>
          <p:nvPr/>
        </p:nvSpPr>
        <p:spPr>
          <a:xfrm>
            <a:off x="350729" y="2192055"/>
            <a:ext cx="11716011" cy="2677656"/>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Natural language processing: Subfield of AI focused on enabling computers to process and interpret human language.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LLM: Advanced AI models trained on extensive text data to generate and comprehend human-like language.</a:t>
            </a:r>
          </a:p>
        </p:txBody>
      </p:sp>
      <p:sp>
        <p:nvSpPr>
          <p:cNvPr id="5" name="TextBox 4">
            <a:extLst>
              <a:ext uri="{FF2B5EF4-FFF2-40B4-BE49-F238E27FC236}">
                <a16:creationId xmlns:a16="http://schemas.microsoft.com/office/drawing/2014/main" id="{533A7D1B-F044-2CE5-3D9C-B29E660E826A}"/>
              </a:ext>
            </a:extLst>
          </p:cNvPr>
          <p:cNvSpPr txBox="1"/>
          <p:nvPr/>
        </p:nvSpPr>
        <p:spPr>
          <a:xfrm>
            <a:off x="350729" y="4869711"/>
            <a:ext cx="11716011" cy="1384995"/>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b="1" dirty="0"/>
              <a:t>Interrelations</a:t>
            </a:r>
            <a:r>
              <a:rPr lang="en-US" sz="2800" dirty="0"/>
              <a:t>: CL informs NLP; NLP employs LLMs for advanced tasks.</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304001652"/>
      </p:ext>
    </p:extLst>
  </p:cSld>
  <p:clrMapOvr>
    <a:masterClrMapping/>
  </p:clrMapOvr>
  <mc:AlternateContent xmlns:mc="http://schemas.openxmlformats.org/markup-compatibility/2006" xmlns:p14="http://schemas.microsoft.com/office/powerpoint/2010/main">
    <mc:Choice Requires="p14">
      <p:transition spd="slow" p14:dur="2000" advTm="17906"/>
    </mc:Choice>
    <mc:Fallback xmlns="">
      <p:transition spd="slow" advTm="17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blue and pink dots&#10;&#10;Description automatically generated">
            <a:extLst>
              <a:ext uri="{FF2B5EF4-FFF2-40B4-BE49-F238E27FC236}">
                <a16:creationId xmlns:a16="http://schemas.microsoft.com/office/drawing/2014/main" id="{DFA2F78D-3978-C7B9-86EF-E64E9E4E8167}"/>
              </a:ext>
            </a:extLst>
          </p:cNvPr>
          <p:cNvPicPr>
            <a:picLocks noChangeAspect="1"/>
          </p:cNvPicPr>
          <p:nvPr/>
        </p:nvPicPr>
        <p:blipFill>
          <a:blip r:embed="rId3"/>
          <a:stretch>
            <a:fillRect/>
          </a:stretch>
        </p:blipFill>
        <p:spPr>
          <a:xfrm>
            <a:off x="7059107" y="1827892"/>
            <a:ext cx="4017161" cy="2547527"/>
          </a:xfrm>
          <a:prstGeom prst="rect">
            <a:avLst/>
          </a:prstGeom>
        </p:spPr>
      </p:pic>
      <p:sp>
        <p:nvSpPr>
          <p:cNvPr id="2" name="TextBox 1">
            <a:extLst>
              <a:ext uri="{FF2B5EF4-FFF2-40B4-BE49-F238E27FC236}">
                <a16:creationId xmlns:a16="http://schemas.microsoft.com/office/drawing/2014/main" id="{AE334D18-8B51-12C7-B007-9791D027AFCD}"/>
              </a:ext>
            </a:extLst>
          </p:cNvPr>
          <p:cNvSpPr txBox="1"/>
          <p:nvPr/>
        </p:nvSpPr>
        <p:spPr>
          <a:xfrm>
            <a:off x="711200" y="406400"/>
            <a:ext cx="10668626" cy="646331"/>
          </a:xfrm>
          <a:prstGeom prst="rect">
            <a:avLst/>
          </a:prstGeom>
          <a:noFill/>
        </p:spPr>
        <p:txBody>
          <a:bodyPr wrap="none" rtlCol="0">
            <a:spAutoFit/>
          </a:bodyPr>
          <a:lstStyle/>
          <a:p>
            <a:r>
              <a:rPr lang="en-US" sz="3600" dirty="0">
                <a:solidFill>
                  <a:schemeClr val="accent1">
                    <a:lumMod val="75000"/>
                  </a:schemeClr>
                </a:solidFill>
                <a:latin typeface="+mj-lt"/>
              </a:rPr>
              <a:t>Theme 3: Ideological Polarization and Recommendations</a:t>
            </a:r>
          </a:p>
        </p:txBody>
      </p:sp>
      <p:cxnSp>
        <p:nvCxnSpPr>
          <p:cNvPr id="9" name="Straight Arrow Connector 8">
            <a:extLst>
              <a:ext uri="{FF2B5EF4-FFF2-40B4-BE49-F238E27FC236}">
                <a16:creationId xmlns:a16="http://schemas.microsoft.com/office/drawing/2014/main" id="{C29C67C6-C2BC-588A-81B7-CF784EFDA642}"/>
              </a:ext>
            </a:extLst>
          </p:cNvPr>
          <p:cNvCxnSpPr>
            <a:cxnSpLocks/>
          </p:cNvCxnSpPr>
          <p:nvPr/>
        </p:nvCxnSpPr>
        <p:spPr>
          <a:xfrm>
            <a:off x="5182268" y="3066025"/>
            <a:ext cx="17526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082101-996C-CF31-E941-0BC61673779C}"/>
              </a:ext>
            </a:extLst>
          </p:cNvPr>
          <p:cNvSpPr txBox="1"/>
          <p:nvPr/>
        </p:nvSpPr>
        <p:spPr>
          <a:xfrm>
            <a:off x="5206835" y="2459186"/>
            <a:ext cx="1835150" cy="461665"/>
          </a:xfrm>
          <a:prstGeom prst="rect">
            <a:avLst/>
          </a:prstGeom>
          <a:noFill/>
        </p:spPr>
        <p:txBody>
          <a:bodyPr wrap="square" rtlCol="0">
            <a:spAutoFit/>
          </a:bodyPr>
          <a:lstStyle/>
          <a:p>
            <a:r>
              <a:rPr lang="en-US" sz="2400" dirty="0"/>
              <a:t>Influence?</a:t>
            </a:r>
          </a:p>
        </p:txBody>
      </p:sp>
      <p:grpSp>
        <p:nvGrpSpPr>
          <p:cNvPr id="3" name="Group 2">
            <a:extLst>
              <a:ext uri="{FF2B5EF4-FFF2-40B4-BE49-F238E27FC236}">
                <a16:creationId xmlns:a16="http://schemas.microsoft.com/office/drawing/2014/main" id="{A4FCD52C-B6FE-9F15-E9DC-D14D0B0214DA}"/>
              </a:ext>
            </a:extLst>
          </p:cNvPr>
          <p:cNvGrpSpPr/>
          <p:nvPr/>
        </p:nvGrpSpPr>
        <p:grpSpPr>
          <a:xfrm>
            <a:off x="1129583" y="1756631"/>
            <a:ext cx="3989519" cy="2618789"/>
            <a:chOff x="1129583" y="1756631"/>
            <a:chExt cx="3989519" cy="2618789"/>
          </a:xfrm>
        </p:grpSpPr>
        <p:pic>
          <p:nvPicPr>
            <p:cNvPr id="12" name="Picture 11" descr="A cartoon of a game&#10;&#10;Description automatically generated">
              <a:extLst>
                <a:ext uri="{FF2B5EF4-FFF2-40B4-BE49-F238E27FC236}">
                  <a16:creationId xmlns:a16="http://schemas.microsoft.com/office/drawing/2014/main" id="{F383623E-EFEE-8698-9B5B-B10C240EE4B4}"/>
                </a:ext>
              </a:extLst>
            </p:cNvPr>
            <p:cNvPicPr>
              <a:picLocks noChangeAspect="1"/>
            </p:cNvPicPr>
            <p:nvPr/>
          </p:nvPicPr>
          <p:blipFill>
            <a:blip r:embed="rId4"/>
            <a:stretch>
              <a:fillRect/>
            </a:stretch>
          </p:blipFill>
          <p:spPr>
            <a:xfrm>
              <a:off x="1129583" y="1756631"/>
              <a:ext cx="3972397" cy="2618789"/>
            </a:xfrm>
            <a:prstGeom prst="rect">
              <a:avLst/>
            </a:prstGeom>
          </p:spPr>
        </p:pic>
        <p:sp>
          <p:nvSpPr>
            <p:cNvPr id="5" name="TextBox 4">
              <a:extLst>
                <a:ext uri="{FF2B5EF4-FFF2-40B4-BE49-F238E27FC236}">
                  <a16:creationId xmlns:a16="http://schemas.microsoft.com/office/drawing/2014/main" id="{3FB645B6-C9C8-3896-AECF-B6E8C2E3B78A}"/>
                </a:ext>
              </a:extLst>
            </p:cNvPr>
            <p:cNvSpPr txBox="1"/>
            <p:nvPr/>
          </p:nvSpPr>
          <p:spPr>
            <a:xfrm>
              <a:off x="1132856" y="4016192"/>
              <a:ext cx="3986246" cy="359228"/>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Recommendation Designs</a:t>
              </a:r>
            </a:p>
          </p:txBody>
        </p:sp>
      </p:grpSp>
      <p:sp>
        <p:nvSpPr>
          <p:cNvPr id="20" name="TextBox 19">
            <a:extLst>
              <a:ext uri="{FF2B5EF4-FFF2-40B4-BE49-F238E27FC236}">
                <a16:creationId xmlns:a16="http://schemas.microsoft.com/office/drawing/2014/main" id="{9D755ADB-263F-AC35-A285-AE5E01705222}"/>
              </a:ext>
            </a:extLst>
          </p:cNvPr>
          <p:cNvSpPr txBox="1"/>
          <p:nvPr/>
        </p:nvSpPr>
        <p:spPr>
          <a:xfrm>
            <a:off x="7110663" y="4016192"/>
            <a:ext cx="3948481" cy="359227"/>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A Polarized Online Network</a:t>
            </a:r>
          </a:p>
        </p:txBody>
      </p:sp>
      <p:grpSp>
        <p:nvGrpSpPr>
          <p:cNvPr id="4" name="Group 3">
            <a:extLst>
              <a:ext uri="{FF2B5EF4-FFF2-40B4-BE49-F238E27FC236}">
                <a16:creationId xmlns:a16="http://schemas.microsoft.com/office/drawing/2014/main" id="{B889CA59-B9F3-4EAB-53A7-D27B0207ABF9}"/>
              </a:ext>
            </a:extLst>
          </p:cNvPr>
          <p:cNvGrpSpPr/>
          <p:nvPr/>
        </p:nvGrpSpPr>
        <p:grpSpPr>
          <a:xfrm>
            <a:off x="711200" y="4721438"/>
            <a:ext cx="10668626" cy="861838"/>
            <a:chOff x="10609" y="5133510"/>
            <a:chExt cx="10668626" cy="861838"/>
          </a:xfrm>
        </p:grpSpPr>
        <p:sp>
          <p:nvSpPr>
            <p:cNvPr id="6" name="TextBox 5">
              <a:extLst>
                <a:ext uri="{FF2B5EF4-FFF2-40B4-BE49-F238E27FC236}">
                  <a16:creationId xmlns:a16="http://schemas.microsoft.com/office/drawing/2014/main" id="{A1A9C9D9-5B35-8502-BCAC-4F39DD44606A}"/>
                </a:ext>
              </a:extLst>
            </p:cNvPr>
            <p:cNvSpPr txBox="1"/>
            <p:nvPr/>
          </p:nvSpPr>
          <p:spPr>
            <a:xfrm>
              <a:off x="10609" y="5472128"/>
              <a:ext cx="5097409" cy="523220"/>
            </a:xfrm>
            <a:prstGeom prst="rect">
              <a:avLst/>
            </a:prstGeom>
            <a:noFill/>
          </p:spPr>
          <p:txBody>
            <a:bodyPr wrap="square" rtlCol="0">
              <a:spAutoFit/>
            </a:bodyPr>
            <a:lstStyle/>
            <a:p>
              <a:r>
                <a:rPr lang="en-US" altLang="zh-CN" sz="2800" dirty="0">
                  <a:solidFill>
                    <a:srgbClr val="201F1E"/>
                  </a:solidFill>
                  <a:latin typeface="Calibri" panose="020F0502020204030204" pitchFamily="34" charset="0"/>
                </a:rPr>
                <a:t>C</a:t>
              </a:r>
              <a:r>
                <a:rPr lang="en-US" altLang="zh-CN" sz="2800" b="0" i="0" u="none" strike="noStrike" dirty="0">
                  <a:solidFill>
                    <a:srgbClr val="201F1E"/>
                  </a:solidFill>
                  <a:effectLst/>
                  <a:latin typeface="Calibri" panose="020F0502020204030204" pitchFamily="34" charset="0"/>
                </a:rPr>
                <a:t>areful</a:t>
              </a:r>
              <a:r>
                <a:rPr lang="zh-CN" altLang="en-US" sz="2800" b="0" i="0" u="none" strike="noStrike" dirty="0">
                  <a:solidFill>
                    <a:srgbClr val="201F1E"/>
                  </a:solidFill>
                  <a:effectLst/>
                  <a:latin typeface="Calibri" panose="020F0502020204030204" pitchFamily="34" charset="0"/>
                </a:rPr>
                <a:t> </a:t>
              </a:r>
              <a:r>
                <a:rPr lang="en-US" altLang="zh-CN" sz="2800" dirty="0">
                  <a:solidFill>
                    <a:srgbClr val="201F1E"/>
                  </a:solidFill>
                  <a:latin typeface="Calibri" panose="020F0502020204030204" pitchFamily="34" charset="0"/>
                </a:rPr>
                <a:t>treatment</a:t>
              </a:r>
              <a:r>
                <a:rPr lang="zh-CN" altLang="en-US" sz="2800" dirty="0">
                  <a:solidFill>
                    <a:srgbClr val="201F1E"/>
                  </a:solidFill>
                  <a:latin typeface="Calibri" panose="020F0502020204030204" pitchFamily="34" charset="0"/>
                </a:rPr>
                <a:t> </a:t>
              </a:r>
              <a:r>
                <a:rPr lang="en-US" altLang="zh-CN" sz="2800" dirty="0">
                  <a:solidFill>
                    <a:srgbClr val="201F1E"/>
                  </a:solidFill>
                  <a:latin typeface="Calibri" panose="020F0502020204030204" pitchFamily="34" charset="0"/>
                </a:rPr>
                <a:t>of</a:t>
              </a:r>
              <a:r>
                <a:rPr lang="zh-CN" altLang="en-US" sz="2800" b="0" i="0" u="none" strike="noStrike" dirty="0">
                  <a:solidFill>
                    <a:srgbClr val="201F1E"/>
                  </a:solidFill>
                  <a:effectLst/>
                  <a:latin typeface="Calibri" panose="020F0502020204030204" pitchFamily="34" charset="0"/>
                </a:rPr>
                <a:t> </a:t>
              </a:r>
              <a:r>
                <a:rPr lang="en-US" altLang="zh-CN" sz="2800" b="0" i="0" u="none" strike="noStrike" dirty="0">
                  <a:solidFill>
                    <a:srgbClr val="201F1E"/>
                  </a:solidFill>
                  <a:effectLst/>
                  <a:latin typeface="Calibri" panose="020F0502020204030204" pitchFamily="34" charset="0"/>
                </a:rPr>
                <a:t>diversity</a:t>
              </a:r>
              <a:endParaRPr lang="en-US" sz="2800" dirty="0"/>
            </a:p>
          </p:txBody>
        </p:sp>
        <p:sp>
          <p:nvSpPr>
            <p:cNvPr id="7" name="TextBox 6">
              <a:extLst>
                <a:ext uri="{FF2B5EF4-FFF2-40B4-BE49-F238E27FC236}">
                  <a16:creationId xmlns:a16="http://schemas.microsoft.com/office/drawing/2014/main" id="{DE340E58-70C9-1DE9-1393-78A162CD544E}"/>
                </a:ext>
              </a:extLst>
            </p:cNvPr>
            <p:cNvSpPr txBox="1"/>
            <p:nvPr/>
          </p:nvSpPr>
          <p:spPr>
            <a:xfrm>
              <a:off x="7828518" y="5472128"/>
              <a:ext cx="2850717" cy="523220"/>
            </a:xfrm>
            <a:prstGeom prst="rect">
              <a:avLst/>
            </a:prstGeom>
            <a:noFill/>
          </p:spPr>
          <p:txBody>
            <a:bodyPr wrap="none" rtlCol="0">
              <a:spAutoFit/>
            </a:bodyPr>
            <a:lstStyle/>
            <a:p>
              <a:r>
                <a:rPr lang="en-US" altLang="zh-CN" sz="2800" dirty="0">
                  <a:solidFill>
                    <a:srgbClr val="201F1E"/>
                  </a:solidFill>
                  <a:latin typeface="Calibri" panose="020F0502020204030204" pitchFamily="34" charset="0"/>
                </a:rPr>
                <a:t>I</a:t>
              </a:r>
              <a:r>
                <a:rPr lang="en-US" sz="2800" b="0" i="0" u="none" strike="noStrike" dirty="0">
                  <a:solidFill>
                    <a:srgbClr val="201F1E"/>
                  </a:solidFill>
                  <a:effectLst/>
                  <a:latin typeface="Calibri" panose="020F0502020204030204" pitchFamily="34" charset="0"/>
                </a:rPr>
                <a:t>deological divides</a:t>
              </a:r>
              <a:endParaRPr lang="en-US" sz="2800" dirty="0"/>
            </a:p>
          </p:txBody>
        </p:sp>
        <p:cxnSp>
          <p:nvCxnSpPr>
            <p:cNvPr id="8" name="Straight Arrow Connector 7">
              <a:extLst>
                <a:ext uri="{FF2B5EF4-FFF2-40B4-BE49-F238E27FC236}">
                  <a16:creationId xmlns:a16="http://schemas.microsoft.com/office/drawing/2014/main" id="{52FCCBA7-942D-2288-5A29-60525DE3C82F}"/>
                </a:ext>
              </a:extLst>
            </p:cNvPr>
            <p:cNvCxnSpPr>
              <a:cxnSpLocks/>
            </p:cNvCxnSpPr>
            <p:nvPr/>
          </p:nvCxnSpPr>
          <p:spPr>
            <a:xfrm>
              <a:off x="4762949" y="5773271"/>
              <a:ext cx="2821192" cy="0"/>
            </a:xfrm>
            <a:prstGeom prst="straightConnector1">
              <a:avLst/>
            </a:prstGeom>
            <a:ln w="28575">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3198333-5DF6-BDB2-9171-CF0E479221CA}"/>
                </a:ext>
              </a:extLst>
            </p:cNvPr>
            <p:cNvSpPr txBox="1"/>
            <p:nvPr/>
          </p:nvSpPr>
          <p:spPr>
            <a:xfrm>
              <a:off x="5522302" y="5133510"/>
              <a:ext cx="184731" cy="523220"/>
            </a:xfrm>
            <a:prstGeom prst="rect">
              <a:avLst/>
            </a:prstGeom>
            <a:noFill/>
          </p:spPr>
          <p:txBody>
            <a:bodyPr wrap="none" rtlCol="0">
              <a:spAutoFit/>
            </a:bodyPr>
            <a:lstStyle/>
            <a:p>
              <a:endParaRPr lang="en-US" sz="2800" dirty="0"/>
            </a:p>
          </p:txBody>
        </p:sp>
        <p:sp>
          <p:nvSpPr>
            <p:cNvPr id="11" name="TextBox 10">
              <a:extLst>
                <a:ext uri="{FF2B5EF4-FFF2-40B4-BE49-F238E27FC236}">
                  <a16:creationId xmlns:a16="http://schemas.microsoft.com/office/drawing/2014/main" id="{9F4446E0-CE66-5DA1-DEC2-28056FDD14FA}"/>
                </a:ext>
              </a:extLst>
            </p:cNvPr>
            <p:cNvSpPr txBox="1"/>
            <p:nvPr/>
          </p:nvSpPr>
          <p:spPr>
            <a:xfrm>
              <a:off x="5633992" y="5191781"/>
              <a:ext cx="1113062" cy="523220"/>
            </a:xfrm>
            <a:prstGeom prst="rect">
              <a:avLst/>
            </a:prstGeom>
            <a:noFill/>
          </p:spPr>
          <p:txBody>
            <a:bodyPr wrap="none" rtlCol="0">
              <a:spAutoFit/>
            </a:bodyPr>
            <a:lstStyle/>
            <a:p>
              <a:r>
                <a:rPr lang="en-US" altLang="zh-CN" sz="2800" dirty="0"/>
                <a:t>bridge</a:t>
              </a:r>
              <a:endParaRPr lang="en-US" sz="2800" dirty="0"/>
            </a:p>
          </p:txBody>
        </p:sp>
      </p:grpSp>
      <p:sp>
        <p:nvSpPr>
          <p:cNvPr id="14" name="TextBox 13">
            <a:extLst>
              <a:ext uri="{FF2B5EF4-FFF2-40B4-BE49-F238E27FC236}">
                <a16:creationId xmlns:a16="http://schemas.microsoft.com/office/drawing/2014/main" id="{FD4AF9D0-6E7B-4863-DB09-AB4C585BFD46}"/>
              </a:ext>
            </a:extLst>
          </p:cNvPr>
          <p:cNvSpPr txBox="1"/>
          <p:nvPr/>
        </p:nvSpPr>
        <p:spPr>
          <a:xfrm>
            <a:off x="812174" y="5583276"/>
            <a:ext cx="10567652" cy="1477328"/>
          </a:xfrm>
          <a:prstGeom prst="rect">
            <a:avLst/>
          </a:prstGeom>
          <a:noFill/>
        </p:spPr>
        <p:txBody>
          <a:bodyPr wrap="square" rtlCol="0">
            <a:spAutoFit/>
          </a:bodyPr>
          <a:lstStyle/>
          <a:p>
            <a:r>
              <a:rPr lang="en-US" b="1" dirty="0"/>
              <a:t>Z. Zhao </a:t>
            </a:r>
            <a:r>
              <a:rPr lang="en-US" dirty="0"/>
              <a:t>and D. Randall. “Mitigating Extreme Political Attitudes through Novel Online Recommendation Designs.” In preparation.</a:t>
            </a:r>
          </a:p>
          <a:p>
            <a:endParaRPr lang="en-US" dirty="0"/>
          </a:p>
          <a:p>
            <a:r>
              <a:rPr lang="en-US" dirty="0"/>
              <a:t>Possible applications and verifications in healthcare</a:t>
            </a:r>
          </a:p>
          <a:p>
            <a:endParaRPr lang="en-US" dirty="0"/>
          </a:p>
        </p:txBody>
      </p:sp>
    </p:spTree>
    <p:extLst>
      <p:ext uri="{BB962C8B-B14F-4D97-AF65-F5344CB8AC3E}">
        <p14:creationId xmlns:p14="http://schemas.microsoft.com/office/powerpoint/2010/main" val="2086095827"/>
      </p:ext>
    </p:extLst>
  </p:cSld>
  <p:clrMapOvr>
    <a:masterClrMapping/>
  </p:clrMapOvr>
  <mc:AlternateContent xmlns:mc="http://schemas.openxmlformats.org/markup-compatibility/2006" xmlns:p14="http://schemas.microsoft.com/office/powerpoint/2010/main">
    <mc:Choice Requires="p14">
      <p:transition spd="slow" p14:dur="2000" advTm="90552"/>
    </mc:Choice>
    <mc:Fallback xmlns="">
      <p:transition spd="slow" advTm="9055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group of people in protective gear&#10;&#10;Description automatically generated">
            <a:extLst>
              <a:ext uri="{FF2B5EF4-FFF2-40B4-BE49-F238E27FC236}">
                <a16:creationId xmlns:a16="http://schemas.microsoft.com/office/drawing/2014/main" id="{52190D4A-6B71-F3BE-D9E2-4A2252856967}"/>
              </a:ext>
            </a:extLst>
          </p:cNvPr>
          <p:cNvPicPr>
            <a:picLocks noChangeAspect="1"/>
          </p:cNvPicPr>
          <p:nvPr/>
        </p:nvPicPr>
        <p:blipFill>
          <a:blip r:embed="rId3"/>
          <a:stretch>
            <a:fillRect/>
          </a:stretch>
        </p:blipFill>
        <p:spPr>
          <a:xfrm>
            <a:off x="7295658" y="1799102"/>
            <a:ext cx="4425287" cy="2578930"/>
          </a:xfrm>
          <a:prstGeom prst="rect">
            <a:avLst/>
          </a:prstGeom>
        </p:spPr>
      </p:pic>
      <p:pic>
        <p:nvPicPr>
          <p:cNvPr id="18" name="Picture 17" descr="A group of people standing in a line&#10;&#10;Description automatically generated">
            <a:extLst>
              <a:ext uri="{FF2B5EF4-FFF2-40B4-BE49-F238E27FC236}">
                <a16:creationId xmlns:a16="http://schemas.microsoft.com/office/drawing/2014/main" id="{74B6109A-F1E1-AEB3-AF73-F11A19896707}"/>
              </a:ext>
            </a:extLst>
          </p:cNvPr>
          <p:cNvPicPr>
            <a:picLocks noChangeAspect="1"/>
          </p:cNvPicPr>
          <p:nvPr/>
        </p:nvPicPr>
        <p:blipFill rotWithShape="1">
          <a:blip r:embed="rId4"/>
          <a:srcRect t="8289"/>
          <a:stretch/>
        </p:blipFill>
        <p:spPr>
          <a:xfrm>
            <a:off x="992125" y="1804967"/>
            <a:ext cx="4088481" cy="2578930"/>
          </a:xfrm>
          <a:prstGeom prst="rect">
            <a:avLst/>
          </a:prstGeom>
        </p:spPr>
      </p:pic>
      <p:sp>
        <p:nvSpPr>
          <p:cNvPr id="2" name="TextBox 1">
            <a:extLst>
              <a:ext uri="{FF2B5EF4-FFF2-40B4-BE49-F238E27FC236}">
                <a16:creationId xmlns:a16="http://schemas.microsoft.com/office/drawing/2014/main" id="{AE334D18-8B51-12C7-B007-9791D027AFCD}"/>
              </a:ext>
            </a:extLst>
          </p:cNvPr>
          <p:cNvSpPr txBox="1"/>
          <p:nvPr/>
        </p:nvSpPr>
        <p:spPr>
          <a:xfrm>
            <a:off x="321862" y="493121"/>
            <a:ext cx="10017679" cy="646331"/>
          </a:xfrm>
          <a:prstGeom prst="rect">
            <a:avLst/>
          </a:prstGeom>
          <a:noFill/>
        </p:spPr>
        <p:txBody>
          <a:bodyPr wrap="none" rtlCol="0">
            <a:spAutoFit/>
          </a:bodyPr>
          <a:lstStyle/>
          <a:p>
            <a:r>
              <a:rPr lang="en-US" sz="3600" dirty="0">
                <a:solidFill>
                  <a:schemeClr val="accent1">
                    <a:lumMod val="75000"/>
                  </a:schemeClr>
                </a:solidFill>
                <a:latin typeface="+mj-lt"/>
              </a:rPr>
              <a:t>Theme 4 : Patient Admission and Epidemic Spreading</a:t>
            </a:r>
          </a:p>
        </p:txBody>
      </p:sp>
      <p:cxnSp>
        <p:nvCxnSpPr>
          <p:cNvPr id="9" name="Straight Arrow Connector 8">
            <a:extLst>
              <a:ext uri="{FF2B5EF4-FFF2-40B4-BE49-F238E27FC236}">
                <a16:creationId xmlns:a16="http://schemas.microsoft.com/office/drawing/2014/main" id="{C29C67C6-C2BC-588A-81B7-CF784EFDA642}"/>
              </a:ext>
            </a:extLst>
          </p:cNvPr>
          <p:cNvCxnSpPr>
            <a:cxnSpLocks/>
          </p:cNvCxnSpPr>
          <p:nvPr/>
        </p:nvCxnSpPr>
        <p:spPr>
          <a:xfrm flipV="1">
            <a:off x="5119102" y="3014613"/>
            <a:ext cx="2176556" cy="173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0082101-996C-CF31-E941-0BC61673779C}"/>
              </a:ext>
            </a:extLst>
          </p:cNvPr>
          <p:cNvSpPr txBox="1"/>
          <p:nvPr/>
        </p:nvSpPr>
        <p:spPr>
          <a:xfrm>
            <a:off x="5367358" y="2515377"/>
            <a:ext cx="1997314" cy="461665"/>
          </a:xfrm>
          <a:prstGeom prst="rect">
            <a:avLst/>
          </a:prstGeom>
          <a:noFill/>
        </p:spPr>
        <p:txBody>
          <a:bodyPr wrap="square" rtlCol="0">
            <a:spAutoFit/>
          </a:bodyPr>
          <a:lstStyle/>
          <a:p>
            <a:r>
              <a:rPr lang="en-US" sz="2400" dirty="0"/>
              <a:t>Influence? </a:t>
            </a:r>
          </a:p>
        </p:txBody>
      </p:sp>
      <p:sp>
        <p:nvSpPr>
          <p:cNvPr id="5" name="TextBox 4">
            <a:extLst>
              <a:ext uri="{FF2B5EF4-FFF2-40B4-BE49-F238E27FC236}">
                <a16:creationId xmlns:a16="http://schemas.microsoft.com/office/drawing/2014/main" id="{3FB645B6-C9C8-3896-AECF-B6E8C2E3B78A}"/>
              </a:ext>
            </a:extLst>
          </p:cNvPr>
          <p:cNvSpPr txBox="1"/>
          <p:nvPr/>
        </p:nvSpPr>
        <p:spPr>
          <a:xfrm>
            <a:off x="1006630" y="4008511"/>
            <a:ext cx="4059470" cy="375386"/>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Patient Risk Prediction </a:t>
            </a:r>
          </a:p>
        </p:txBody>
      </p:sp>
      <p:sp>
        <p:nvSpPr>
          <p:cNvPr id="11" name="TextBox 10">
            <a:extLst>
              <a:ext uri="{FF2B5EF4-FFF2-40B4-BE49-F238E27FC236}">
                <a16:creationId xmlns:a16="http://schemas.microsoft.com/office/drawing/2014/main" id="{1D7E8032-3573-2D31-A3DA-7040BAD06C04}"/>
              </a:ext>
            </a:extLst>
          </p:cNvPr>
          <p:cNvSpPr txBox="1"/>
          <p:nvPr/>
        </p:nvSpPr>
        <p:spPr>
          <a:xfrm>
            <a:off x="7295657" y="4016431"/>
            <a:ext cx="4425287" cy="371903"/>
          </a:xfrm>
          <a:prstGeom prst="rect">
            <a:avLst/>
          </a:prstGeom>
          <a:solidFill>
            <a:srgbClr val="000000">
              <a:alpha val="50000"/>
            </a:srgbClr>
          </a:solidFill>
          <a:ln>
            <a:noFill/>
          </a:ln>
        </p:spPr>
        <p:txBody>
          <a:bodyPr wrap="square" rtlCol="0" anchor="ctr">
            <a:noAutofit/>
          </a:bodyPr>
          <a:lstStyle/>
          <a:p>
            <a:pPr algn="ctr">
              <a:spcAft>
                <a:spcPts val="600"/>
              </a:spcAft>
            </a:pPr>
            <a:r>
              <a:rPr lang="en-US" sz="2400" dirty="0">
                <a:solidFill>
                  <a:srgbClr val="FFFFFF"/>
                </a:solidFill>
              </a:rPr>
              <a:t>Epidemic Spreading</a:t>
            </a:r>
          </a:p>
        </p:txBody>
      </p:sp>
      <p:grpSp>
        <p:nvGrpSpPr>
          <p:cNvPr id="4" name="Group 3">
            <a:extLst>
              <a:ext uri="{FF2B5EF4-FFF2-40B4-BE49-F238E27FC236}">
                <a16:creationId xmlns:a16="http://schemas.microsoft.com/office/drawing/2014/main" id="{46958BE1-8C0F-4C42-C143-64E57D0F00AF}"/>
              </a:ext>
            </a:extLst>
          </p:cNvPr>
          <p:cNvGrpSpPr/>
          <p:nvPr/>
        </p:nvGrpSpPr>
        <p:grpSpPr>
          <a:xfrm>
            <a:off x="823484" y="5174328"/>
            <a:ext cx="9547942" cy="1261884"/>
            <a:chOff x="-149598" y="5302104"/>
            <a:chExt cx="10010692" cy="1261884"/>
          </a:xfrm>
        </p:grpSpPr>
        <p:sp>
          <p:nvSpPr>
            <p:cNvPr id="6" name="TextBox 5">
              <a:extLst>
                <a:ext uri="{FF2B5EF4-FFF2-40B4-BE49-F238E27FC236}">
                  <a16:creationId xmlns:a16="http://schemas.microsoft.com/office/drawing/2014/main" id="{A6B57D41-5BC2-3D3B-A64C-D1F349A349D3}"/>
                </a:ext>
              </a:extLst>
            </p:cNvPr>
            <p:cNvSpPr txBox="1"/>
            <p:nvPr/>
          </p:nvSpPr>
          <p:spPr>
            <a:xfrm>
              <a:off x="-149598" y="5302104"/>
              <a:ext cx="4396985" cy="954107"/>
            </a:xfrm>
            <a:prstGeom prst="rect">
              <a:avLst/>
            </a:prstGeom>
            <a:noFill/>
          </p:spPr>
          <p:txBody>
            <a:bodyPr wrap="square" rtlCol="0">
              <a:spAutoFit/>
            </a:bodyPr>
            <a:lstStyle/>
            <a:p>
              <a:r>
                <a:rPr lang="en-US" sz="2800" dirty="0"/>
                <a:t>Social-welfare-aware machine learning algorithm</a:t>
              </a:r>
            </a:p>
          </p:txBody>
        </p:sp>
        <p:sp>
          <p:nvSpPr>
            <p:cNvPr id="7" name="TextBox 6">
              <a:extLst>
                <a:ext uri="{FF2B5EF4-FFF2-40B4-BE49-F238E27FC236}">
                  <a16:creationId xmlns:a16="http://schemas.microsoft.com/office/drawing/2014/main" id="{DD347CBA-C12E-8C5D-626E-84F7DC06BEAD}"/>
                </a:ext>
              </a:extLst>
            </p:cNvPr>
            <p:cNvSpPr txBox="1"/>
            <p:nvPr/>
          </p:nvSpPr>
          <p:spPr>
            <a:xfrm>
              <a:off x="7811992" y="5517548"/>
              <a:ext cx="2049102" cy="523220"/>
            </a:xfrm>
            <a:prstGeom prst="rect">
              <a:avLst/>
            </a:prstGeom>
            <a:noFill/>
          </p:spPr>
          <p:txBody>
            <a:bodyPr wrap="none" rtlCol="0">
              <a:spAutoFit/>
            </a:bodyPr>
            <a:lstStyle/>
            <a:p>
              <a:r>
                <a:rPr lang="en-US" sz="2800" dirty="0"/>
                <a:t>Health crisis</a:t>
              </a:r>
            </a:p>
          </p:txBody>
        </p:sp>
        <p:cxnSp>
          <p:nvCxnSpPr>
            <p:cNvPr id="12" name="Straight Arrow Connector 11">
              <a:extLst>
                <a:ext uri="{FF2B5EF4-FFF2-40B4-BE49-F238E27FC236}">
                  <a16:creationId xmlns:a16="http://schemas.microsoft.com/office/drawing/2014/main" id="{DBFC02E6-D0BB-19AA-50D8-D8AF68A1C4EC}"/>
                </a:ext>
              </a:extLst>
            </p:cNvPr>
            <p:cNvCxnSpPr>
              <a:cxnSpLocks/>
            </p:cNvCxnSpPr>
            <p:nvPr/>
          </p:nvCxnSpPr>
          <p:spPr>
            <a:xfrm>
              <a:off x="4474294" y="5822994"/>
              <a:ext cx="3110791" cy="0"/>
            </a:xfrm>
            <a:prstGeom prst="straightConnector1">
              <a:avLst/>
            </a:prstGeom>
            <a:ln w="28575">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F28E68-A659-E123-CFAC-3652BE109645}"/>
                </a:ext>
              </a:extLst>
            </p:cNvPr>
            <p:cNvSpPr txBox="1"/>
            <p:nvPr/>
          </p:nvSpPr>
          <p:spPr>
            <a:xfrm>
              <a:off x="5221118" y="5314218"/>
              <a:ext cx="3990224" cy="523220"/>
            </a:xfrm>
            <a:prstGeom prst="rect">
              <a:avLst/>
            </a:prstGeom>
            <a:noFill/>
          </p:spPr>
          <p:txBody>
            <a:bodyPr wrap="square" rtlCol="0">
              <a:spAutoFit/>
            </a:bodyPr>
            <a:lstStyle/>
            <a:p>
              <a:r>
                <a:rPr lang="en-US" sz="2800" dirty="0"/>
                <a:t>Mitigate</a:t>
              </a:r>
            </a:p>
          </p:txBody>
        </p:sp>
        <p:sp>
          <p:nvSpPr>
            <p:cNvPr id="16" name="TextBox 15">
              <a:extLst>
                <a:ext uri="{FF2B5EF4-FFF2-40B4-BE49-F238E27FC236}">
                  <a16:creationId xmlns:a16="http://schemas.microsoft.com/office/drawing/2014/main" id="{08CA8EF2-498A-638C-6751-779CCBB4246C}"/>
                </a:ext>
              </a:extLst>
            </p:cNvPr>
            <p:cNvSpPr txBox="1"/>
            <p:nvPr/>
          </p:nvSpPr>
          <p:spPr>
            <a:xfrm>
              <a:off x="5221118" y="6040768"/>
              <a:ext cx="246671" cy="523220"/>
            </a:xfrm>
            <a:prstGeom prst="rect">
              <a:avLst/>
            </a:prstGeom>
            <a:noFill/>
          </p:spPr>
          <p:txBody>
            <a:bodyPr wrap="none" rtlCol="0">
              <a:spAutoFit/>
            </a:bodyPr>
            <a:lstStyle/>
            <a:p>
              <a:endParaRPr lang="en-US" sz="2800" dirty="0"/>
            </a:p>
          </p:txBody>
        </p:sp>
      </p:grpSp>
      <p:sp>
        <p:nvSpPr>
          <p:cNvPr id="13" name="TextBox 12">
            <a:extLst>
              <a:ext uri="{FF2B5EF4-FFF2-40B4-BE49-F238E27FC236}">
                <a16:creationId xmlns:a16="http://schemas.microsoft.com/office/drawing/2014/main" id="{BF1E27D0-12BC-8C20-78A8-747B0EB9451A}"/>
              </a:ext>
            </a:extLst>
          </p:cNvPr>
          <p:cNvSpPr txBox="1"/>
          <p:nvPr/>
        </p:nvSpPr>
        <p:spPr>
          <a:xfrm>
            <a:off x="5575356" y="3104415"/>
            <a:ext cx="1997314" cy="461665"/>
          </a:xfrm>
          <a:prstGeom prst="rect">
            <a:avLst/>
          </a:prstGeom>
          <a:noFill/>
        </p:spPr>
        <p:txBody>
          <a:bodyPr wrap="square" rtlCol="0">
            <a:spAutoFit/>
          </a:bodyPr>
          <a:lstStyle/>
          <a:p>
            <a:r>
              <a:rPr lang="en-US" sz="2400" dirty="0"/>
              <a:t>Adjust? </a:t>
            </a:r>
          </a:p>
        </p:txBody>
      </p:sp>
    </p:spTree>
    <p:extLst>
      <p:ext uri="{BB962C8B-B14F-4D97-AF65-F5344CB8AC3E}">
        <p14:creationId xmlns:p14="http://schemas.microsoft.com/office/powerpoint/2010/main" val="256709563"/>
      </p:ext>
    </p:extLst>
  </p:cSld>
  <p:clrMapOvr>
    <a:masterClrMapping/>
  </p:clrMapOvr>
  <mc:AlternateContent xmlns:mc="http://schemas.openxmlformats.org/markup-compatibility/2006" xmlns:p14="http://schemas.microsoft.com/office/powerpoint/2010/main">
    <mc:Choice Requires="p14">
      <p:transition spd="slow" p14:dur="2000" advTm="95056"/>
    </mc:Choice>
    <mc:Fallback xmlns="">
      <p:transition spd="slow" advTm="9505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5"/>
          <p:cNvSpPr txBox="1">
            <a:spLocks noGrp="1"/>
          </p:cNvSpPr>
          <p:nvPr>
            <p:ph type="body" idx="1"/>
          </p:nvPr>
        </p:nvSpPr>
        <p:spPr>
          <a:xfrm>
            <a:off x="415600" y="1042174"/>
            <a:ext cx="11776400" cy="5370000"/>
          </a:xfrm>
          <a:prstGeom prst="rect">
            <a:avLst/>
          </a:prstGeom>
        </p:spPr>
        <p:txBody>
          <a:bodyPr spcFirstLastPara="1" vert="horz" wrap="square" lIns="0" tIns="0" rIns="0" bIns="0" rtlCol="0" anchor="t" anchorCtr="0">
            <a:normAutofit/>
          </a:bodyPr>
          <a:lstStyle/>
          <a:p>
            <a:pPr marL="0" indent="0">
              <a:spcBef>
                <a:spcPts val="0"/>
              </a:spcBef>
              <a:buNone/>
            </a:pPr>
            <a:r>
              <a:rPr lang="en-US" altLang="zh-CN" sz="2459" b="1" dirty="0">
                <a:latin typeface="Times New Roman"/>
                <a:ea typeface="Times New Roman"/>
                <a:cs typeface="Times New Roman"/>
                <a:sym typeface="Times New Roman"/>
              </a:rPr>
              <a:t>What You Will Receive:</a:t>
            </a:r>
            <a:endParaRPr sz="2459" b="1" dirty="0">
              <a:latin typeface="Times New Roman"/>
              <a:ea typeface="Times New Roman"/>
              <a:cs typeface="Times New Roman"/>
              <a:sym typeface="Times New Roman"/>
            </a:endParaRPr>
          </a:p>
          <a:p>
            <a:pPr marL="609585" indent="-457189">
              <a:spcBef>
                <a:spcPts val="0"/>
              </a:spcBef>
              <a:buSzPts val="1800"/>
              <a:buFont typeface="Times New Roman"/>
              <a:buChar char="❏"/>
            </a:pPr>
            <a:r>
              <a:rPr lang="zh-CN" dirty="0">
                <a:latin typeface="Times New Roman"/>
                <a:ea typeface="Times New Roman"/>
                <a:cs typeface="Times New Roman"/>
                <a:sym typeface="Times New Roman"/>
              </a:rPr>
              <a:t>Access </a:t>
            </a:r>
            <a:r>
              <a:rPr lang="en-US" altLang="zh-CN" dirty="0">
                <a:latin typeface="Times New Roman"/>
                <a:ea typeface="Times New Roman"/>
                <a:cs typeface="Times New Roman"/>
                <a:sym typeface="Times New Roman"/>
              </a:rPr>
              <a:t>and support </a:t>
            </a:r>
            <a:r>
              <a:rPr lang="zh-CN" dirty="0">
                <a:latin typeface="Times New Roman"/>
                <a:ea typeface="Times New Roman"/>
                <a:cs typeface="Times New Roman"/>
                <a:sym typeface="Times New Roman"/>
              </a:rPr>
              <a:t>to </a:t>
            </a:r>
            <a:r>
              <a:rPr lang="zh-CN" b="1" dirty="0">
                <a:latin typeface="Times New Roman"/>
                <a:ea typeface="Times New Roman"/>
                <a:cs typeface="Times New Roman"/>
                <a:sym typeface="Times New Roman"/>
              </a:rPr>
              <a:t>computing resources</a:t>
            </a:r>
            <a:endParaRPr dirty="0">
              <a:latin typeface="Times New Roman"/>
              <a:ea typeface="Times New Roman"/>
              <a:cs typeface="Times New Roman"/>
              <a:sym typeface="Times New Roman"/>
            </a:endParaRPr>
          </a:p>
          <a:p>
            <a:pPr marL="609585" indent="-457189">
              <a:spcBef>
                <a:spcPts val="0"/>
              </a:spcBef>
              <a:buSzPts val="1800"/>
              <a:buFont typeface="Times New Roman"/>
              <a:buChar char="❏"/>
            </a:pPr>
            <a:r>
              <a:rPr lang="zh-CN" dirty="0">
                <a:latin typeface="Times New Roman"/>
                <a:ea typeface="Times New Roman"/>
                <a:cs typeface="Times New Roman"/>
                <a:sym typeface="Times New Roman"/>
              </a:rPr>
              <a:t>More frequent </a:t>
            </a:r>
            <a:r>
              <a:rPr lang="zh-CN" b="1" dirty="0">
                <a:latin typeface="Times New Roman"/>
                <a:ea typeface="Times New Roman"/>
                <a:cs typeface="Times New Roman"/>
                <a:sym typeface="Times New Roman"/>
              </a:rPr>
              <a:t>communication </a:t>
            </a:r>
            <a:r>
              <a:rPr lang="zh-CN" dirty="0">
                <a:latin typeface="Times New Roman"/>
                <a:ea typeface="Times New Roman"/>
                <a:cs typeface="Times New Roman"/>
                <a:sym typeface="Times New Roman"/>
              </a:rPr>
              <a:t>within our research team (also more pressure)</a:t>
            </a:r>
            <a:endParaRPr dirty="0">
              <a:latin typeface="Times New Roman"/>
              <a:ea typeface="Times New Roman"/>
              <a:cs typeface="Times New Roman"/>
              <a:sym typeface="Times New Roman"/>
            </a:endParaRPr>
          </a:p>
          <a:p>
            <a:pPr marL="609585" indent="-457189">
              <a:spcBef>
                <a:spcPts val="0"/>
              </a:spcBef>
              <a:buSzPts val="1800"/>
              <a:buFont typeface="Times New Roman"/>
              <a:buChar char="❏"/>
            </a:pPr>
            <a:r>
              <a:rPr lang="zh-CN" dirty="0">
                <a:latin typeface="Times New Roman"/>
                <a:ea typeface="Times New Roman"/>
                <a:cs typeface="Times New Roman"/>
                <a:sym typeface="Times New Roman"/>
              </a:rPr>
              <a:t>Potential for research </a:t>
            </a:r>
            <a:r>
              <a:rPr lang="zh-CN" b="1" dirty="0">
                <a:latin typeface="Times New Roman"/>
                <a:ea typeface="Times New Roman"/>
                <a:cs typeface="Times New Roman"/>
                <a:sym typeface="Times New Roman"/>
              </a:rPr>
              <a:t>publications </a:t>
            </a:r>
            <a:r>
              <a:rPr lang="zh-CN" dirty="0">
                <a:latin typeface="Times New Roman"/>
                <a:ea typeface="Times New Roman"/>
                <a:cs typeface="Times New Roman"/>
                <a:sym typeface="Times New Roman"/>
              </a:rPr>
              <a:t>(sometimes coauthorship)</a:t>
            </a:r>
            <a:endParaRPr dirty="0">
              <a:latin typeface="Times New Roman"/>
              <a:ea typeface="Times New Roman"/>
              <a:cs typeface="Times New Roman"/>
              <a:sym typeface="Times New Roman"/>
            </a:endParaRPr>
          </a:p>
          <a:p>
            <a:pPr marL="609585" indent="-457189">
              <a:spcBef>
                <a:spcPts val="0"/>
              </a:spcBef>
              <a:buSzPts val="1800"/>
              <a:buFont typeface="Times New Roman"/>
              <a:buChar char="❏"/>
            </a:pPr>
            <a:r>
              <a:rPr lang="zh-CN" dirty="0">
                <a:latin typeface="Times New Roman"/>
                <a:ea typeface="Times New Roman"/>
                <a:cs typeface="Times New Roman"/>
                <a:sym typeface="Times New Roman"/>
              </a:rPr>
              <a:t>The possibility of a part-time </a:t>
            </a:r>
            <a:r>
              <a:rPr lang="zh-CN" b="1" dirty="0">
                <a:latin typeface="Times New Roman"/>
                <a:ea typeface="Times New Roman"/>
                <a:cs typeface="Times New Roman"/>
                <a:sym typeface="Times New Roman"/>
              </a:rPr>
              <a:t>contract </a:t>
            </a:r>
            <a:r>
              <a:rPr lang="zh-CN" dirty="0">
                <a:latin typeface="Times New Roman"/>
                <a:ea typeface="Times New Roman"/>
                <a:cs typeface="Times New Roman"/>
                <a:sym typeface="Times New Roman"/>
              </a:rPr>
              <a:t>with a salary.</a:t>
            </a:r>
            <a:endParaRPr dirty="0">
              <a:latin typeface="Times New Roman"/>
              <a:ea typeface="Times New Roman"/>
              <a:cs typeface="Times New Roman"/>
              <a:sym typeface="Times New Roman"/>
            </a:endParaRPr>
          </a:p>
          <a:p>
            <a:pPr marL="609585" indent="-457189">
              <a:spcBef>
                <a:spcPts val="0"/>
              </a:spcBef>
              <a:buSzPts val="1800"/>
              <a:buFont typeface="Times New Roman"/>
              <a:buChar char="❏"/>
            </a:pPr>
            <a:r>
              <a:rPr lang="en-US" altLang="zh-CN" b="1" dirty="0">
                <a:latin typeface="Times New Roman"/>
                <a:ea typeface="Times New Roman"/>
                <a:cs typeface="Times New Roman"/>
                <a:sym typeface="Times New Roman"/>
              </a:rPr>
              <a:t>Strong r</a:t>
            </a:r>
            <a:r>
              <a:rPr lang="zh-CN" b="1" dirty="0">
                <a:latin typeface="Times New Roman"/>
                <a:ea typeface="Times New Roman"/>
                <a:cs typeface="Times New Roman"/>
                <a:sym typeface="Times New Roman"/>
              </a:rPr>
              <a:t>ecommendation</a:t>
            </a:r>
            <a:r>
              <a:rPr lang="en-US" altLang="zh-CN" b="1" dirty="0">
                <a:latin typeface="Times New Roman"/>
                <a:ea typeface="Times New Roman"/>
                <a:cs typeface="Times New Roman"/>
                <a:sym typeface="Times New Roman"/>
              </a:rPr>
              <a:t> letters </a:t>
            </a:r>
          </a:p>
          <a:p>
            <a:pPr marL="609585" indent="-457189">
              <a:spcBef>
                <a:spcPts val="0"/>
              </a:spcBef>
              <a:buSzPts val="1800"/>
              <a:buFont typeface="Times New Roman"/>
              <a:buChar char="❏"/>
            </a:pPr>
            <a:endParaRPr dirty="0">
              <a:latin typeface="Times New Roman"/>
              <a:ea typeface="Times New Roman"/>
              <a:cs typeface="Times New Roman"/>
              <a:sym typeface="Times New Roman"/>
            </a:endParaRPr>
          </a:p>
          <a:p>
            <a:pPr marL="0" indent="0">
              <a:spcBef>
                <a:spcPts val="0"/>
              </a:spcBef>
              <a:buNone/>
            </a:pPr>
            <a:r>
              <a:rPr lang="zh-CN" b="1" dirty="0">
                <a:latin typeface="Times New Roman"/>
                <a:ea typeface="Times New Roman"/>
                <a:cs typeface="Times New Roman"/>
                <a:sym typeface="Times New Roman"/>
              </a:rPr>
              <a:t>What We Expect From You:</a:t>
            </a:r>
            <a:endParaRPr b="1" dirty="0">
              <a:latin typeface="Times New Roman"/>
              <a:ea typeface="Times New Roman"/>
              <a:cs typeface="Times New Roman"/>
              <a:sym typeface="Times New Roman"/>
            </a:endParaRPr>
          </a:p>
          <a:p>
            <a:pPr marL="609585" indent="-457189">
              <a:spcBef>
                <a:spcPts val="0"/>
              </a:spcBef>
              <a:buSzPts val="1800"/>
              <a:buFont typeface="Times New Roman"/>
              <a:buChar char="❏"/>
            </a:pPr>
            <a:r>
              <a:rPr lang="zh-CN" dirty="0">
                <a:latin typeface="Times New Roman"/>
                <a:ea typeface="Times New Roman"/>
                <a:cs typeface="Times New Roman"/>
                <a:sym typeface="Times New Roman"/>
              </a:rPr>
              <a:t>A commitment of at least 15 hours per week for full-time engagement</a:t>
            </a:r>
            <a:endParaRPr dirty="0">
              <a:latin typeface="Times New Roman"/>
              <a:ea typeface="Times New Roman"/>
              <a:cs typeface="Times New Roman"/>
              <a:sym typeface="Times New Roman"/>
            </a:endParaRPr>
          </a:p>
          <a:p>
            <a:pPr marL="609585" indent="-457189">
              <a:spcBef>
                <a:spcPts val="0"/>
              </a:spcBef>
              <a:buSzPts val="1800"/>
              <a:buFont typeface="Times New Roman"/>
              <a:buChar char="❏"/>
            </a:pPr>
            <a:r>
              <a:rPr lang="en-US" altLang="zh-CN" dirty="0">
                <a:latin typeface="Times New Roman"/>
                <a:ea typeface="Times New Roman"/>
                <a:cs typeface="Times New Roman"/>
                <a:sym typeface="Times New Roman"/>
              </a:rPr>
              <a:t>P</a:t>
            </a:r>
            <a:r>
              <a:rPr lang="zh-CN" dirty="0">
                <a:latin typeface="Times New Roman"/>
                <a:ea typeface="Times New Roman"/>
                <a:cs typeface="Times New Roman"/>
                <a:sym typeface="Times New Roman"/>
              </a:rPr>
              <a:t>rogramming skills</a:t>
            </a:r>
            <a:endParaRPr dirty="0">
              <a:latin typeface="Times New Roman"/>
              <a:ea typeface="Times New Roman"/>
              <a:cs typeface="Times New Roman"/>
              <a:sym typeface="Times New Roman"/>
            </a:endParaRPr>
          </a:p>
          <a:p>
            <a:pPr marL="0" indent="0">
              <a:spcBef>
                <a:spcPts val="0"/>
              </a:spcBef>
              <a:buNone/>
            </a:pPr>
            <a:endParaRPr dirty="0">
              <a:latin typeface="Times New Roman"/>
              <a:ea typeface="Times New Roman"/>
              <a:cs typeface="Times New Roman"/>
              <a:sym typeface="Times New Roman"/>
            </a:endParaRPr>
          </a:p>
          <a:p>
            <a:pPr marL="0" indent="0">
              <a:spcBef>
                <a:spcPts val="0"/>
              </a:spcBef>
              <a:buNone/>
            </a:pPr>
            <a:r>
              <a:rPr lang="zh-CN" dirty="0">
                <a:latin typeface="Times New Roman"/>
                <a:ea typeface="Times New Roman"/>
                <a:cs typeface="Times New Roman"/>
                <a:sym typeface="Times New Roman"/>
              </a:rPr>
              <a:t>If you find this opportunity intriguing, please reach out to </a:t>
            </a:r>
            <a:r>
              <a:rPr lang="en-US" altLang="zh-CN" dirty="0">
                <a:latin typeface="Times New Roman"/>
                <a:ea typeface="Times New Roman"/>
                <a:cs typeface="Times New Roman"/>
                <a:sym typeface="Times New Roman"/>
              </a:rPr>
              <a:t>me </a:t>
            </a:r>
            <a:r>
              <a:rPr lang="zh-CN" dirty="0">
                <a:latin typeface="Times New Roman"/>
                <a:ea typeface="Times New Roman"/>
                <a:cs typeface="Times New Roman"/>
                <a:sym typeface="Times New Roman"/>
              </a:rPr>
              <a:t>for further details.</a:t>
            </a:r>
            <a:endParaRPr lang="en-US" altLang="zh-CN" dirty="0">
              <a:latin typeface="Times New Roman"/>
              <a:ea typeface="Times New Roman"/>
              <a:cs typeface="Times New Roman"/>
              <a:sym typeface="Times New Roman"/>
            </a:endParaRPr>
          </a:p>
          <a:p>
            <a:pPr marL="0" indent="0">
              <a:spcBef>
                <a:spcPts val="0"/>
              </a:spcBef>
              <a:buNone/>
            </a:pPr>
            <a:endParaRPr lang="en-US" dirty="0">
              <a:latin typeface="Times New Roman"/>
              <a:ea typeface="Times New Roman"/>
              <a:cs typeface="Times New Roman"/>
              <a:sym typeface="Times New Roman"/>
            </a:endParaRPr>
          </a:p>
          <a:p>
            <a:pPr marL="0" indent="0">
              <a:spcBef>
                <a:spcPts val="0"/>
              </a:spcBef>
              <a:buNone/>
            </a:pPr>
            <a:r>
              <a:rPr lang="en-US" dirty="0" err="1">
                <a:latin typeface="Times New Roman"/>
                <a:ea typeface="Times New Roman"/>
                <a:cs typeface="Times New Roman"/>
                <a:sym typeface="Times New Roman"/>
              </a:rPr>
              <a:t>zhanzhanzhao@cuhk.edu.cn</a:t>
            </a:r>
            <a:endParaRPr dirty="0">
              <a:latin typeface="Times New Roman"/>
              <a:ea typeface="Times New Roman"/>
              <a:cs typeface="Times New Roman"/>
              <a:sym typeface="Times New Roman"/>
            </a:endParaRPr>
          </a:p>
        </p:txBody>
      </p:sp>
      <p:sp>
        <p:nvSpPr>
          <p:cNvPr id="177" name="Google Shape;177;p35"/>
          <p:cNvSpPr txBox="1">
            <a:spLocks noGrp="1"/>
          </p:cNvSpPr>
          <p:nvPr>
            <p:ph type="title"/>
          </p:nvPr>
        </p:nvSpPr>
        <p:spPr>
          <a:xfrm>
            <a:off x="415600" y="278574"/>
            <a:ext cx="11360800" cy="763600"/>
          </a:xfrm>
          <a:prstGeom prst="rect">
            <a:avLst/>
          </a:prstGeom>
          <a:noFill/>
          <a:ln>
            <a:noFill/>
          </a:ln>
        </p:spPr>
        <p:txBody>
          <a:bodyPr spcFirstLastPara="1" vert="horz" wrap="square" lIns="0" tIns="0" rIns="0" bIns="0" rtlCol="0" anchor="t" anchorCtr="0">
            <a:normAutofit/>
          </a:bodyPr>
          <a:lstStyle/>
          <a:p>
            <a:pPr>
              <a:lnSpc>
                <a:spcPct val="100000"/>
              </a:lnSpc>
              <a:spcBef>
                <a:spcPts val="0"/>
              </a:spcBef>
              <a:buSzPts val="2800"/>
            </a:pPr>
            <a:r>
              <a:rPr lang="en-US" altLang="zh-CN" sz="3733" dirty="0">
                <a:latin typeface="Times New Roman"/>
                <a:ea typeface="Times New Roman"/>
                <a:cs typeface="Times New Roman"/>
                <a:sym typeface="Times New Roman"/>
              </a:rPr>
              <a:t>Join us as</a:t>
            </a:r>
            <a:r>
              <a:rPr lang="zh-CN" altLang="en-US" sz="3733" dirty="0">
                <a:latin typeface="Times New Roman"/>
                <a:ea typeface="Times New Roman"/>
                <a:cs typeface="Times New Roman"/>
                <a:sym typeface="Times New Roman"/>
              </a:rPr>
              <a:t> </a:t>
            </a:r>
            <a:r>
              <a:rPr lang="en-US" altLang="zh-CN" sz="3733" dirty="0">
                <a:latin typeface="Times New Roman"/>
                <a:ea typeface="Times New Roman"/>
                <a:cs typeface="Times New Roman"/>
                <a:sym typeface="Times New Roman"/>
              </a:rPr>
              <a:t>a</a:t>
            </a:r>
            <a:r>
              <a:rPr lang="zh-CN" altLang="en-US" sz="3733" dirty="0">
                <a:latin typeface="Times New Roman"/>
                <a:ea typeface="Times New Roman"/>
                <a:cs typeface="Times New Roman"/>
                <a:sym typeface="Times New Roman"/>
              </a:rPr>
              <a:t> </a:t>
            </a:r>
            <a:r>
              <a:rPr lang="en-US" altLang="zh-CN" sz="3733" dirty="0">
                <a:latin typeface="Times New Roman"/>
                <a:ea typeface="Times New Roman"/>
                <a:cs typeface="Times New Roman"/>
                <a:sym typeface="Times New Roman"/>
              </a:rPr>
              <a:t>Research</a:t>
            </a:r>
            <a:r>
              <a:rPr lang="zh-CN" altLang="en-US" sz="3733" dirty="0">
                <a:latin typeface="Times New Roman"/>
                <a:ea typeface="Times New Roman"/>
                <a:cs typeface="Times New Roman"/>
                <a:sym typeface="Times New Roman"/>
              </a:rPr>
              <a:t> </a:t>
            </a:r>
            <a:r>
              <a:rPr lang="en-US" altLang="zh-CN" sz="3733" dirty="0">
                <a:latin typeface="Times New Roman"/>
                <a:ea typeface="Times New Roman"/>
                <a:cs typeface="Times New Roman"/>
                <a:sym typeface="Times New Roman"/>
              </a:rPr>
              <a:t>Assistant!</a:t>
            </a:r>
            <a:endParaRPr sz="3733" dirty="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43BA-4E07-C0E9-1A90-1F00010732B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DA45F4-F2C2-3642-3BD6-1A8880E30D2C}"/>
              </a:ext>
            </a:extLst>
          </p:cNvPr>
          <p:cNvSpPr txBox="1"/>
          <p:nvPr/>
        </p:nvSpPr>
        <p:spPr>
          <a:xfrm>
            <a:off x="2209519" y="1361556"/>
            <a:ext cx="7772962" cy="3416320"/>
          </a:xfrm>
          <a:prstGeom prst="rect">
            <a:avLst/>
          </a:prstGeom>
          <a:noFill/>
        </p:spPr>
        <p:txBody>
          <a:bodyPr wrap="none" rtlCol="0">
            <a:spAutoFit/>
          </a:bodyPr>
          <a:lstStyle/>
          <a:p>
            <a:endParaRPr lang="en-US" sz="3600" dirty="0"/>
          </a:p>
          <a:p>
            <a:r>
              <a:rPr lang="en-US" sz="3600" dirty="0"/>
              <a:t>No paper sharing for today</a:t>
            </a:r>
          </a:p>
          <a:p>
            <a:r>
              <a:rPr lang="en-US" sz="3600" dirty="0"/>
              <a:t>Project Discussion part: </a:t>
            </a:r>
          </a:p>
          <a:p>
            <a:r>
              <a:rPr lang="en-US" sz="3600" dirty="0"/>
              <a:t>stay if you want to chat about anything</a:t>
            </a:r>
          </a:p>
          <a:p>
            <a:endParaRPr lang="en-US" sz="3600" dirty="0"/>
          </a:p>
          <a:p>
            <a:r>
              <a:rPr lang="en-US" sz="3600" dirty="0"/>
              <a:t>Office </a:t>
            </a:r>
            <a:r>
              <a:rPr lang="en-US" sz="3600" dirty="0" err="1"/>
              <a:t>hr</a:t>
            </a:r>
            <a:r>
              <a:rPr lang="en-US" sz="3600" dirty="0"/>
              <a:t> (me and </a:t>
            </a:r>
            <a:r>
              <a:rPr lang="en-US" sz="3600" dirty="0" err="1"/>
              <a:t>Nianci</a:t>
            </a:r>
            <a:r>
              <a:rPr lang="en-US" sz="3600" dirty="0"/>
              <a:t>)</a:t>
            </a:r>
          </a:p>
        </p:txBody>
      </p:sp>
    </p:spTree>
    <p:extLst>
      <p:ext uri="{BB962C8B-B14F-4D97-AF65-F5344CB8AC3E}">
        <p14:creationId xmlns:p14="http://schemas.microsoft.com/office/powerpoint/2010/main" val="1991046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709DA-A511-FDBF-4F07-D62DF81F3A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EC4F8E-54B7-8549-567F-738F9BE32055}"/>
              </a:ext>
            </a:extLst>
          </p:cNvPr>
          <p:cNvSpPr txBox="1"/>
          <p:nvPr/>
        </p:nvSpPr>
        <p:spPr>
          <a:xfrm>
            <a:off x="350728" y="291313"/>
            <a:ext cx="9449446" cy="707886"/>
          </a:xfrm>
          <a:prstGeom prst="rect">
            <a:avLst/>
          </a:prstGeom>
          <a:noFill/>
        </p:spPr>
        <p:txBody>
          <a:bodyPr wrap="none" rtlCol="0">
            <a:spAutoFit/>
          </a:bodyPr>
          <a:lstStyle/>
          <a:p>
            <a:r>
              <a:rPr lang="en-US" sz="4000" dirty="0"/>
              <a:t>Computational Linguistics, NLP, and LLM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23D234-435D-1387-7180-B62E8038756E}"/>
                  </a:ext>
                </a:extLst>
              </p:cNvPr>
              <p:cNvSpPr txBox="1"/>
              <p:nvPr/>
            </p:nvSpPr>
            <p:spPr>
              <a:xfrm>
                <a:off x="350728" y="1384292"/>
                <a:ext cx="11716011" cy="5693866"/>
              </a:xfrm>
              <a:prstGeom prst="rect">
                <a:avLst/>
              </a:prstGeom>
              <a:noFill/>
            </p:spPr>
            <p:txBody>
              <a:bodyPr wrap="square" rtlCol="0">
                <a:spAutoFit/>
              </a:bodyPr>
              <a:lstStyle/>
              <a:p>
                <a:pPr marL="457200" indent="-457200">
                  <a:buFont typeface="Arial" panose="020B0604020202020204" pitchFamily="34" charset="0"/>
                  <a:buChar char="•"/>
                </a:pPr>
                <a:r>
                  <a:rPr lang="en-US" sz="2800" b="1" dirty="0"/>
                  <a:t>Interrelations</a:t>
                </a:r>
                <a:r>
                  <a:rPr lang="en-US" sz="2800" dirty="0"/>
                  <a:t>: CL informs NLP; NLP employs LLMs for advanced tasks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b="1" dirty="0"/>
                  <a:t>Differences</a:t>
                </a:r>
                <a:r>
                  <a:rPr lang="en-US" sz="2800" dirty="0"/>
                  <a:t>: </a:t>
                </a:r>
              </a:p>
              <a:p>
                <a:pPr marL="285750"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CL (traditionally) emphasizes theoretical modeling of language</a:t>
                </a:r>
              </a:p>
              <a:p>
                <a:pPr marL="742950" lvl="1"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NLP emphasizes practical applications </a:t>
                </a:r>
              </a:p>
              <a:p>
                <a:pPr marL="742950" lvl="1" indent="-285750">
                  <a:buFont typeface="Arial" panose="020B0604020202020204" pitchFamily="34" charset="0"/>
                  <a:buChar char="•"/>
                </a:pPr>
                <a:endParaRPr lang="en-US" sz="2800" dirty="0"/>
              </a:p>
              <a:p>
                <a:pPr marL="742950" lvl="1" indent="-285750">
                  <a:buFont typeface="Arial" panose="020B0604020202020204" pitchFamily="34" charset="0"/>
                  <a:buChar char="•"/>
                </a:pPr>
                <a:r>
                  <a:rPr lang="en-US" sz="2800" dirty="0"/>
                  <a:t>LLM emphasizes advanced tasks</a:t>
                </a:r>
              </a:p>
              <a:p>
                <a:pPr lvl="1"/>
                <a:endParaRPr lang="en-US" sz="2800" dirty="0"/>
              </a:p>
              <a:p>
                <a:pPr marL="285750" indent="-285750">
                  <a:buFont typeface="Arial" panose="020B0604020202020204" pitchFamily="34" charset="0"/>
                  <a:buChar char="•"/>
                </a:pPr>
                <a:r>
                  <a:rPr lang="en-US" sz="2800" b="1" dirty="0"/>
                  <a:t>Our course</a:t>
                </a:r>
                <a:r>
                  <a:rPr lang="en-US" sz="2800" dirty="0"/>
                  <a:t>: CL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NLP </a:t>
                </a:r>
              </a:p>
              <a:p>
                <a:pPr marL="285750" indent="-285750">
                  <a:buFont typeface="Arial" panose="020B0604020202020204" pitchFamily="34" charset="0"/>
                  <a:buChar char="•"/>
                </a:pPr>
                <a:endParaRPr lang="en-US" sz="2800" dirty="0"/>
              </a:p>
              <a:p>
                <a:pPr lvl="1"/>
                <a:endParaRPr lang="en-US" sz="2800" b="1" dirty="0"/>
              </a:p>
            </p:txBody>
          </p:sp>
        </mc:Choice>
        <mc:Fallback xmlns="">
          <p:sp>
            <p:nvSpPr>
              <p:cNvPr id="6" name="TextBox 5">
                <a:extLst>
                  <a:ext uri="{FF2B5EF4-FFF2-40B4-BE49-F238E27FC236}">
                    <a16:creationId xmlns:a16="http://schemas.microsoft.com/office/drawing/2014/main" id="{9723D234-435D-1387-7180-B62E8038756E}"/>
                  </a:ext>
                </a:extLst>
              </p:cNvPr>
              <p:cNvSpPr txBox="1">
                <a:spLocks noRot="1" noChangeAspect="1" noMove="1" noResize="1" noEditPoints="1" noAdjustHandles="1" noChangeArrowheads="1" noChangeShapeType="1" noTextEdit="1"/>
              </p:cNvSpPr>
              <p:nvPr/>
            </p:nvSpPr>
            <p:spPr>
              <a:xfrm>
                <a:off x="350728" y="1384292"/>
                <a:ext cx="11716011" cy="5693866"/>
              </a:xfrm>
              <a:prstGeom prst="rect">
                <a:avLst/>
              </a:prstGeom>
              <a:blipFill>
                <a:blip r:embed="rId3"/>
                <a:stretch>
                  <a:fillRect l="-867" t="-1111"/>
                </a:stretch>
              </a:blipFill>
            </p:spPr>
            <p:txBody>
              <a:bodyPr/>
              <a:lstStyle/>
              <a:p>
                <a:r>
                  <a:rPr lang="en-US">
                    <a:noFill/>
                  </a:rPr>
                  <a:t> </a:t>
                </a:r>
              </a:p>
            </p:txBody>
          </p:sp>
        </mc:Fallback>
      </mc:AlternateContent>
    </p:spTree>
    <p:extLst>
      <p:ext uri="{BB962C8B-B14F-4D97-AF65-F5344CB8AC3E}">
        <p14:creationId xmlns:p14="http://schemas.microsoft.com/office/powerpoint/2010/main" val="111436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3BB0D-FDD5-E34D-1C4A-1C31006281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212927-8C54-FBAE-217D-5933063A8D87}"/>
              </a:ext>
            </a:extLst>
          </p:cNvPr>
          <p:cNvSpPr txBox="1"/>
          <p:nvPr/>
        </p:nvSpPr>
        <p:spPr>
          <a:xfrm>
            <a:off x="75478" y="291313"/>
            <a:ext cx="9449446" cy="707886"/>
          </a:xfrm>
          <a:prstGeom prst="rect">
            <a:avLst/>
          </a:prstGeom>
          <a:noFill/>
        </p:spPr>
        <p:txBody>
          <a:bodyPr wrap="none" rtlCol="0">
            <a:spAutoFit/>
          </a:bodyPr>
          <a:lstStyle/>
          <a:p>
            <a:r>
              <a:rPr lang="en-US" sz="4000" dirty="0"/>
              <a:t>Computational Linguistics, NLP, and LLM</a:t>
            </a:r>
          </a:p>
        </p:txBody>
      </p:sp>
      <p:sp>
        <p:nvSpPr>
          <p:cNvPr id="6" name="TextBox 5">
            <a:extLst>
              <a:ext uri="{FF2B5EF4-FFF2-40B4-BE49-F238E27FC236}">
                <a16:creationId xmlns:a16="http://schemas.microsoft.com/office/drawing/2014/main" id="{A35761F4-37C2-D6F8-F3F1-49D56E1A8DEB}"/>
              </a:ext>
            </a:extLst>
          </p:cNvPr>
          <p:cNvSpPr txBox="1"/>
          <p:nvPr/>
        </p:nvSpPr>
        <p:spPr>
          <a:xfrm>
            <a:off x="75478" y="999199"/>
            <a:ext cx="12041043" cy="5262979"/>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b="1" dirty="0"/>
              <a:t>These are NOT angles of our course: </a:t>
            </a:r>
          </a:p>
          <a:p>
            <a:endParaRPr lang="en-US" sz="2800" b="1" dirty="0"/>
          </a:p>
          <a:p>
            <a:pPr marL="914400" lvl="1" indent="-457200">
              <a:buFont typeface="Arial" panose="020B0604020202020204" pitchFamily="34" charset="0"/>
              <a:buChar char="•"/>
            </a:pPr>
            <a:r>
              <a:rPr lang="en-US" sz="2800" dirty="0"/>
              <a:t>We don’t expect you to improve NLP algorithms (SDS)</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We don’t expect you to train a better LLM (</a:t>
            </a:r>
            <a:r>
              <a:rPr lang="en-US" altLang="zh-CN" sz="2800" dirty="0" err="1"/>
              <a:t>Benyou</a:t>
            </a:r>
            <a:r>
              <a:rPr lang="zh-CN" altLang="en-US" sz="2800" dirty="0"/>
              <a:t> </a:t>
            </a:r>
            <a:r>
              <a:rPr lang="en-US" altLang="zh-CN" sz="2800" dirty="0"/>
              <a:t>Wang,</a:t>
            </a:r>
            <a:r>
              <a:rPr lang="zh-CN" altLang="en-US" sz="2800" dirty="0"/>
              <a:t> </a:t>
            </a:r>
            <a:r>
              <a:rPr lang="en-US" sz="2800" dirty="0"/>
              <a:t>SDS)</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Don’t expect me to teach like a linguist </a:t>
            </a:r>
            <a:r>
              <a:rPr lang="en-US" altLang="zh-CN" sz="2800" dirty="0"/>
              <a:t>(My</a:t>
            </a:r>
            <a:r>
              <a:rPr lang="zh-CN" altLang="en-US" sz="2800" dirty="0"/>
              <a:t> </a:t>
            </a:r>
            <a:r>
              <a:rPr lang="en-US" altLang="zh-CN" sz="2800" dirty="0"/>
              <a:t>division</a:t>
            </a:r>
            <a:r>
              <a:rPr lang="zh-CN" altLang="en-US" sz="2800" dirty="0"/>
              <a:t> </a:t>
            </a:r>
            <a:r>
              <a:rPr lang="en-US" altLang="zh-CN" sz="2800" dirty="0"/>
              <a:t>is</a:t>
            </a:r>
            <a:r>
              <a:rPr lang="zh-CN" altLang="en-US" sz="2800" dirty="0"/>
              <a:t> </a:t>
            </a:r>
            <a:r>
              <a:rPr lang="en-US" altLang="zh-CN" sz="2800" dirty="0"/>
              <a:t>CSS)</a:t>
            </a: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altLang="zh-CN" sz="2800" dirty="0"/>
              <a:t>Don’t</a:t>
            </a:r>
            <a:r>
              <a:rPr lang="zh-CN" altLang="en-US" sz="2800" dirty="0"/>
              <a:t> </a:t>
            </a:r>
            <a:r>
              <a:rPr lang="en-US" altLang="zh-CN" sz="2800" dirty="0"/>
              <a:t>sell</a:t>
            </a:r>
            <a:r>
              <a:rPr lang="zh-CN" altLang="en-US" sz="2800" dirty="0"/>
              <a:t> </a:t>
            </a:r>
            <a:r>
              <a:rPr lang="en-US" altLang="zh-CN" sz="2800" dirty="0"/>
              <a:t>yourself</a:t>
            </a:r>
            <a:r>
              <a:rPr lang="zh-CN" altLang="en-US" sz="2800" dirty="0"/>
              <a:t> </a:t>
            </a:r>
            <a:r>
              <a:rPr lang="en-US" altLang="zh-CN" sz="2800" dirty="0"/>
              <a:t>this</a:t>
            </a:r>
            <a:r>
              <a:rPr lang="zh-CN" altLang="en-US" sz="2800" dirty="0"/>
              <a:t> </a:t>
            </a:r>
            <a:r>
              <a:rPr lang="en-US" altLang="zh-CN" sz="2800" dirty="0"/>
              <a:t>way</a:t>
            </a:r>
            <a:r>
              <a:rPr lang="zh-CN" altLang="en-US" sz="2800" dirty="0"/>
              <a:t> </a:t>
            </a:r>
            <a:r>
              <a:rPr lang="en-US" altLang="zh-CN" sz="2800" dirty="0"/>
              <a:t>either</a:t>
            </a:r>
            <a:endParaRPr lang="en-US" sz="2800" dirty="0"/>
          </a:p>
          <a:p>
            <a:pPr marL="742950" lvl="1" indent="-285750">
              <a:buFont typeface="Arial" panose="020B0604020202020204" pitchFamily="34" charset="0"/>
              <a:buChar char="•"/>
            </a:pPr>
            <a:endParaRPr lang="en-US" sz="2800" b="1" dirty="0"/>
          </a:p>
          <a:p>
            <a:pPr lvl="1"/>
            <a:endParaRPr lang="en-US" sz="2800" b="1" dirty="0"/>
          </a:p>
        </p:txBody>
      </p:sp>
    </p:spTree>
    <p:extLst>
      <p:ext uri="{BB962C8B-B14F-4D97-AF65-F5344CB8AC3E}">
        <p14:creationId xmlns:p14="http://schemas.microsoft.com/office/powerpoint/2010/main" val="141735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95EA8-F269-F374-B254-6FF377FE38A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5B01B4-7048-588B-256B-7C174D11313A}"/>
              </a:ext>
            </a:extLst>
          </p:cNvPr>
          <p:cNvSpPr txBox="1"/>
          <p:nvPr/>
        </p:nvSpPr>
        <p:spPr>
          <a:xfrm>
            <a:off x="350728" y="291313"/>
            <a:ext cx="9449446" cy="707886"/>
          </a:xfrm>
          <a:prstGeom prst="rect">
            <a:avLst/>
          </a:prstGeom>
          <a:noFill/>
        </p:spPr>
        <p:txBody>
          <a:bodyPr wrap="none" rtlCol="0">
            <a:spAutoFit/>
          </a:bodyPr>
          <a:lstStyle/>
          <a:p>
            <a:r>
              <a:rPr lang="en-US" sz="4000" dirty="0"/>
              <a:t>Computational Linguistics, NLP, and LLM</a:t>
            </a:r>
          </a:p>
        </p:txBody>
      </p:sp>
      <p:sp>
        <p:nvSpPr>
          <p:cNvPr id="6" name="TextBox 5">
            <a:extLst>
              <a:ext uri="{FF2B5EF4-FFF2-40B4-BE49-F238E27FC236}">
                <a16:creationId xmlns:a16="http://schemas.microsoft.com/office/drawing/2014/main" id="{EA6ECACE-A6DD-2498-CE20-E8C32055BE15}"/>
              </a:ext>
            </a:extLst>
          </p:cNvPr>
          <p:cNvSpPr txBox="1"/>
          <p:nvPr/>
        </p:nvSpPr>
        <p:spPr>
          <a:xfrm>
            <a:off x="475989" y="883251"/>
            <a:ext cx="11716011" cy="4832092"/>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b="1" dirty="0"/>
              <a:t>The Angle of our course: </a:t>
            </a:r>
          </a:p>
          <a:p>
            <a:pPr lvl="1"/>
            <a:endParaRPr lang="en-US" sz="2800" b="1" dirty="0"/>
          </a:p>
          <a:p>
            <a:pPr marL="742950" lvl="1" indent="-285750">
              <a:buFont typeface="Arial" panose="020B0604020202020204" pitchFamily="34" charset="0"/>
              <a:buChar char="•"/>
            </a:pPr>
            <a:r>
              <a:rPr lang="en-US" altLang="zh-CN" sz="2800" b="1" dirty="0"/>
              <a:t>NLP</a:t>
            </a:r>
            <a:r>
              <a:rPr lang="zh-CN" altLang="en-US" sz="2800" b="1" dirty="0"/>
              <a:t> </a:t>
            </a:r>
            <a:r>
              <a:rPr lang="en-US" altLang="zh-CN" sz="2800" b="1" dirty="0"/>
              <a:t>applied</a:t>
            </a:r>
            <a:r>
              <a:rPr lang="en-US" sz="2800" b="1" dirty="0"/>
              <a:t> </a:t>
            </a:r>
            <a:r>
              <a:rPr lang="en-US" altLang="zh-CN" sz="2800" b="1" dirty="0"/>
              <a:t>to</a:t>
            </a:r>
            <a:r>
              <a:rPr lang="en-US" sz="2800" b="1" dirty="0"/>
              <a:t> social science</a:t>
            </a:r>
          </a:p>
          <a:p>
            <a:pPr marL="742950" lvl="1" indent="-285750">
              <a:buFont typeface="Arial" panose="020B0604020202020204" pitchFamily="34" charset="0"/>
              <a:buChar char="•"/>
            </a:pPr>
            <a:endParaRPr lang="en-US" sz="2800" b="1" dirty="0"/>
          </a:p>
          <a:p>
            <a:pPr marL="742950" lvl="1" indent="-285750">
              <a:buFont typeface="Arial" panose="020B0604020202020204" pitchFamily="34" charset="0"/>
              <a:buChar char="•"/>
            </a:pPr>
            <a:r>
              <a:rPr lang="en-US" sz="2800" b="1" dirty="0"/>
              <a:t>Social science’s insight into </a:t>
            </a:r>
            <a:r>
              <a:rPr lang="en-US" altLang="zh-CN" sz="2800" b="1" dirty="0"/>
              <a:t>LLM</a:t>
            </a:r>
            <a:r>
              <a:rPr lang="zh-CN" altLang="en-US" sz="2800" b="1" dirty="0"/>
              <a:t> </a:t>
            </a:r>
            <a:r>
              <a:rPr lang="en-US" sz="2800" b="1" dirty="0"/>
              <a:t>systems</a:t>
            </a:r>
          </a:p>
          <a:p>
            <a:pPr marL="742950" lvl="1" indent="-285750">
              <a:buFont typeface="Arial" panose="020B0604020202020204" pitchFamily="34" charset="0"/>
              <a:buChar char="•"/>
            </a:pPr>
            <a:endParaRPr lang="en-US" sz="2800" b="1" dirty="0"/>
          </a:p>
          <a:p>
            <a:pPr marL="742950" lvl="1" indent="-285750">
              <a:buFont typeface="Arial" panose="020B0604020202020204" pitchFamily="34" charset="0"/>
              <a:buChar char="•"/>
            </a:pPr>
            <a:r>
              <a:rPr lang="en-US" altLang="zh-CN" sz="2800" b="1" dirty="0"/>
              <a:t>Studying</a:t>
            </a:r>
            <a:r>
              <a:rPr lang="zh-CN" altLang="en-US" sz="2800" b="1" dirty="0"/>
              <a:t> </a:t>
            </a:r>
            <a:r>
              <a:rPr lang="en-US" altLang="zh-CN" sz="2800" b="1" dirty="0"/>
              <a:t>LLMs</a:t>
            </a:r>
            <a:r>
              <a:rPr lang="zh-CN" altLang="en-US" sz="2800" b="1" dirty="0"/>
              <a:t> </a:t>
            </a:r>
            <a:r>
              <a:rPr lang="en-US" altLang="zh-CN" sz="2800" b="1" dirty="0"/>
              <a:t>like</a:t>
            </a:r>
            <a:r>
              <a:rPr lang="zh-CN" altLang="en-US" sz="2800" b="1" dirty="0"/>
              <a:t> </a:t>
            </a:r>
            <a:r>
              <a:rPr lang="en-US" altLang="zh-CN" sz="2800" b="1" dirty="0"/>
              <a:t>studying</a:t>
            </a:r>
            <a:r>
              <a:rPr lang="zh-CN" altLang="en-US" sz="2800" b="1" dirty="0"/>
              <a:t> </a:t>
            </a:r>
            <a:r>
              <a:rPr lang="en-US" altLang="zh-CN" sz="2800" b="1" dirty="0"/>
              <a:t>humans</a:t>
            </a:r>
            <a:endParaRPr lang="en-US" sz="2800" b="1" dirty="0"/>
          </a:p>
          <a:p>
            <a:pPr marL="742950" lvl="1" indent="-285750">
              <a:buFont typeface="Arial" panose="020B0604020202020204" pitchFamily="34" charset="0"/>
              <a:buChar char="•"/>
            </a:pPr>
            <a:endParaRPr lang="en-US" sz="2800" b="1" dirty="0"/>
          </a:p>
          <a:p>
            <a:pPr marL="742950" lvl="1" indent="-285750">
              <a:buFont typeface="Arial" panose="020B0604020202020204" pitchFamily="34" charset="0"/>
              <a:buChar char="•"/>
            </a:pPr>
            <a:r>
              <a:rPr lang="en-US" altLang="zh-CN" sz="2800" b="1" dirty="0"/>
              <a:t>Interactions</a:t>
            </a:r>
            <a:r>
              <a:rPr lang="zh-CN" altLang="en-US" sz="2800" b="1" dirty="0"/>
              <a:t> </a:t>
            </a:r>
            <a:r>
              <a:rPr lang="en-US" altLang="zh-CN" sz="2800" b="1" dirty="0"/>
              <a:t>between</a:t>
            </a:r>
            <a:r>
              <a:rPr lang="zh-CN" altLang="en-US" sz="2800" b="1" dirty="0"/>
              <a:t> </a:t>
            </a:r>
            <a:r>
              <a:rPr lang="en-US" altLang="zh-CN" sz="2800" b="1" dirty="0"/>
              <a:t>LLM</a:t>
            </a:r>
            <a:r>
              <a:rPr lang="en-US" sz="2800" b="1" dirty="0"/>
              <a:t> and </a:t>
            </a:r>
            <a:r>
              <a:rPr lang="en-US" altLang="zh-CN" sz="2800" b="1" dirty="0"/>
              <a:t>s</a:t>
            </a:r>
            <a:r>
              <a:rPr lang="en-US" sz="2800" b="1" dirty="0"/>
              <a:t>ociety</a:t>
            </a:r>
            <a:r>
              <a:rPr lang="zh-CN" altLang="en-US" sz="2800" b="1" dirty="0"/>
              <a:t> </a:t>
            </a:r>
            <a:endParaRPr lang="en-US" sz="2800" b="1" dirty="0"/>
          </a:p>
          <a:p>
            <a:pPr lvl="1"/>
            <a:endParaRPr lang="en-US" sz="2800" b="1" dirty="0"/>
          </a:p>
        </p:txBody>
      </p:sp>
    </p:spTree>
    <p:extLst>
      <p:ext uri="{BB962C8B-B14F-4D97-AF65-F5344CB8AC3E}">
        <p14:creationId xmlns:p14="http://schemas.microsoft.com/office/powerpoint/2010/main" val="116549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E3DE0-F035-8BCE-DB51-BB937F5BEA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7728DF-20DA-91A0-CD50-5ED8731CAABC}"/>
              </a:ext>
            </a:extLst>
          </p:cNvPr>
          <p:cNvSpPr txBox="1"/>
          <p:nvPr/>
        </p:nvSpPr>
        <p:spPr>
          <a:xfrm>
            <a:off x="0" y="291313"/>
            <a:ext cx="12648527" cy="1323439"/>
          </a:xfrm>
          <a:prstGeom prst="rect">
            <a:avLst/>
          </a:prstGeom>
          <a:noFill/>
        </p:spPr>
        <p:txBody>
          <a:bodyPr wrap="none" rtlCol="0">
            <a:spAutoFit/>
          </a:bodyPr>
          <a:lstStyle/>
          <a:p>
            <a:r>
              <a:rPr lang="en-US" sz="4000" dirty="0"/>
              <a:t>The Angle of our course</a:t>
            </a:r>
            <a:r>
              <a:rPr lang="zh-CN" altLang="en-US" sz="4000" dirty="0"/>
              <a:t> </a:t>
            </a:r>
            <a:r>
              <a:rPr lang="en-US" altLang="zh-CN" sz="4000" dirty="0"/>
              <a:t>–</a:t>
            </a:r>
            <a:r>
              <a:rPr lang="zh-CN" altLang="en-US" sz="4000" dirty="0"/>
              <a:t> </a:t>
            </a:r>
            <a:r>
              <a:rPr lang="en-US" altLang="zh-CN" sz="4000" dirty="0"/>
              <a:t>NLP</a:t>
            </a:r>
            <a:r>
              <a:rPr lang="zh-CN" altLang="en-US" sz="4000" dirty="0"/>
              <a:t> </a:t>
            </a:r>
            <a:r>
              <a:rPr lang="en-US" altLang="zh-CN" sz="4000" dirty="0"/>
              <a:t>applied</a:t>
            </a:r>
            <a:r>
              <a:rPr lang="en-US" sz="4000" dirty="0"/>
              <a:t> </a:t>
            </a:r>
            <a:r>
              <a:rPr lang="en-US" altLang="zh-CN" sz="4000" dirty="0"/>
              <a:t>to</a:t>
            </a:r>
            <a:r>
              <a:rPr lang="en-US" sz="4000" dirty="0"/>
              <a:t> social science</a:t>
            </a:r>
          </a:p>
          <a:p>
            <a:endParaRPr lang="en-US" sz="4000" dirty="0"/>
          </a:p>
        </p:txBody>
      </p:sp>
      <p:sp>
        <p:nvSpPr>
          <p:cNvPr id="6" name="TextBox 5">
            <a:extLst>
              <a:ext uri="{FF2B5EF4-FFF2-40B4-BE49-F238E27FC236}">
                <a16:creationId xmlns:a16="http://schemas.microsoft.com/office/drawing/2014/main" id="{EFFA4656-A46F-D922-F19F-8343CCB050D2}"/>
              </a:ext>
            </a:extLst>
          </p:cNvPr>
          <p:cNvSpPr txBox="1"/>
          <p:nvPr/>
        </p:nvSpPr>
        <p:spPr>
          <a:xfrm>
            <a:off x="-571500" y="671518"/>
            <a:ext cx="9475657" cy="1384995"/>
          </a:xfrm>
          <a:prstGeom prst="rect">
            <a:avLst/>
          </a:prstGeom>
          <a:noFill/>
        </p:spPr>
        <p:txBody>
          <a:bodyPr wrap="square" rtlCol="0">
            <a:spAutoFit/>
          </a:bodyPr>
          <a:lstStyle/>
          <a:p>
            <a:pPr lvl="1"/>
            <a:endParaRPr lang="en-US" sz="2800" b="1" dirty="0"/>
          </a:p>
          <a:p>
            <a:pPr lvl="2"/>
            <a:r>
              <a:rPr lang="en-US" altLang="zh-CN" sz="2800" dirty="0"/>
              <a:t>Eg.1</a:t>
            </a:r>
            <a:r>
              <a:rPr lang="zh-CN" altLang="en-US" sz="2800" dirty="0"/>
              <a:t> </a:t>
            </a:r>
            <a:r>
              <a:rPr lang="en-US" altLang="zh-CN" sz="2800" dirty="0"/>
              <a:t>Sentiment</a:t>
            </a:r>
            <a:r>
              <a:rPr lang="zh-CN" altLang="en-US" sz="2800" dirty="0"/>
              <a:t> </a:t>
            </a:r>
            <a:r>
              <a:rPr lang="en-US" altLang="zh-CN" sz="2800" dirty="0"/>
              <a:t>analysis</a:t>
            </a:r>
            <a:r>
              <a:rPr lang="zh-CN" altLang="en-US" sz="2800" dirty="0"/>
              <a:t> </a:t>
            </a:r>
            <a:r>
              <a:rPr lang="en-US" altLang="zh-CN" sz="2800" dirty="0"/>
              <a:t>to</a:t>
            </a:r>
            <a:r>
              <a:rPr lang="zh-CN" altLang="en-US" sz="2800" dirty="0"/>
              <a:t> </a:t>
            </a:r>
            <a:r>
              <a:rPr lang="en-US" altLang="zh-CN" sz="2800" dirty="0"/>
              <a:t>measure</a:t>
            </a:r>
            <a:r>
              <a:rPr lang="zh-CN" altLang="en-US" sz="2800" dirty="0"/>
              <a:t> </a:t>
            </a:r>
            <a:r>
              <a:rPr lang="en-US" altLang="zh-CN" sz="2800" dirty="0"/>
              <a:t>subjective</a:t>
            </a:r>
            <a:r>
              <a:rPr lang="zh-CN" altLang="en-US" sz="2800" dirty="0"/>
              <a:t> </a:t>
            </a:r>
            <a:r>
              <a:rPr lang="en-US" altLang="zh-CN" sz="2800" dirty="0"/>
              <a:t>factors</a:t>
            </a:r>
            <a:endParaRPr lang="en-US" sz="2800" dirty="0"/>
          </a:p>
          <a:p>
            <a:pPr lvl="1"/>
            <a:endParaRPr lang="en-US" sz="2800" b="1" dirty="0"/>
          </a:p>
        </p:txBody>
      </p:sp>
      <p:sp>
        <p:nvSpPr>
          <p:cNvPr id="10" name="TextBox 9">
            <a:extLst>
              <a:ext uri="{FF2B5EF4-FFF2-40B4-BE49-F238E27FC236}">
                <a16:creationId xmlns:a16="http://schemas.microsoft.com/office/drawing/2014/main" id="{B813242D-B923-6944-3D7A-D02491C5DD95}"/>
              </a:ext>
            </a:extLst>
          </p:cNvPr>
          <p:cNvSpPr txBox="1"/>
          <p:nvPr/>
        </p:nvSpPr>
        <p:spPr>
          <a:xfrm>
            <a:off x="512246" y="2319370"/>
            <a:ext cx="5357749" cy="4247317"/>
          </a:xfrm>
          <a:prstGeom prst="rect">
            <a:avLst/>
          </a:prstGeom>
          <a:noFill/>
        </p:spPr>
        <p:txBody>
          <a:bodyPr wrap="none" rtlCol="0">
            <a:spAutoFit/>
          </a:bodyPr>
          <a:lstStyle/>
          <a:p>
            <a:pPr marL="457200" indent="-457200">
              <a:buFont typeface="Arial" panose="020B0604020202020204" pitchFamily="34" charset="0"/>
              <a:buChar char="•"/>
            </a:pPr>
            <a:r>
              <a:rPr lang="en-US" sz="2800" dirty="0"/>
              <a:t>Segregation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zh-CN" altLang="en-US" sz="2800" dirty="0"/>
              <a:t>  </a:t>
            </a:r>
            <a:r>
              <a:rPr lang="en-US" sz="2800" dirty="0"/>
              <a:t>Correlation factors</a:t>
            </a:r>
          </a:p>
          <a:p>
            <a:endParaRPr lang="en-US" sz="2800" dirty="0"/>
          </a:p>
          <a:p>
            <a:pPr marL="742950" lvl="1" indent="-285750">
              <a:buFont typeface="Arial" panose="020B0604020202020204" pitchFamily="34" charset="0"/>
              <a:buChar char="•"/>
            </a:pPr>
            <a:r>
              <a:rPr lang="en-US" sz="2800" dirty="0"/>
              <a:t>Objective factors</a:t>
            </a:r>
          </a:p>
          <a:p>
            <a:endParaRPr lang="en-US" sz="2800" dirty="0"/>
          </a:p>
          <a:p>
            <a:pPr marL="1200150" lvl="2" indent="-285750">
              <a:buFont typeface="Arial" panose="020B0604020202020204" pitchFamily="34" charset="0"/>
              <a:buChar char="•"/>
            </a:pPr>
            <a:r>
              <a:rPr lang="en-US" sz="2800" dirty="0"/>
              <a:t>Income Inequality by race</a:t>
            </a:r>
          </a:p>
          <a:p>
            <a:pPr marL="742950" lvl="1" indent="-285750">
              <a:buFont typeface="Arial" panose="020B0604020202020204" pitchFamily="34" charset="0"/>
              <a:buChar char="•"/>
            </a:pPr>
            <a:endParaRPr lang="en-US" sz="2800" dirty="0"/>
          </a:p>
          <a:p>
            <a:pPr marL="1200150" lvl="2" indent="-285750">
              <a:buFont typeface="Arial" panose="020B0604020202020204" pitchFamily="34" charset="0"/>
              <a:buChar char="•"/>
            </a:pPr>
            <a:r>
              <a:rPr lang="en-US" sz="2800" dirty="0"/>
              <a:t>% Public transportation</a:t>
            </a:r>
          </a:p>
          <a:p>
            <a:endParaRPr lang="en-US" dirty="0"/>
          </a:p>
        </p:txBody>
      </p:sp>
      <p:pic>
        <p:nvPicPr>
          <p:cNvPr id="12" name="Picture 11" descr="Map&#10;&#10;Description automatically generated">
            <a:extLst>
              <a:ext uri="{FF2B5EF4-FFF2-40B4-BE49-F238E27FC236}">
                <a16:creationId xmlns:a16="http://schemas.microsoft.com/office/drawing/2014/main" id="{CE2E8559-FA28-E607-3F93-08861DA7A56F}"/>
              </a:ext>
            </a:extLst>
          </p:cNvPr>
          <p:cNvPicPr>
            <a:picLocks noChangeAspect="1"/>
          </p:cNvPicPr>
          <p:nvPr/>
        </p:nvPicPr>
        <p:blipFill rotWithShape="1">
          <a:blip r:embed="rId3">
            <a:extLst>
              <a:ext uri="{28A0092B-C50C-407E-A947-70E740481C1C}">
                <a14:useLocalDpi xmlns:a14="http://schemas.microsoft.com/office/drawing/2010/main" val="0"/>
              </a:ext>
            </a:extLst>
          </a:blip>
          <a:srcRect t="18383" b="277"/>
          <a:stretch/>
        </p:blipFill>
        <p:spPr>
          <a:xfrm>
            <a:off x="5869995" y="2319370"/>
            <a:ext cx="6202943" cy="3671230"/>
          </a:xfrm>
          <a:prstGeom prst="rect">
            <a:avLst/>
          </a:prstGeom>
        </p:spPr>
      </p:pic>
    </p:spTree>
    <p:extLst>
      <p:ext uri="{BB962C8B-B14F-4D97-AF65-F5344CB8AC3E}">
        <p14:creationId xmlns:p14="http://schemas.microsoft.com/office/powerpoint/2010/main" val="356813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27766-32C7-DDDD-4CB8-30DE4E0FF58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A2D0F9-49F1-DF38-7818-211383F87032}"/>
              </a:ext>
            </a:extLst>
          </p:cNvPr>
          <p:cNvSpPr txBox="1"/>
          <p:nvPr/>
        </p:nvSpPr>
        <p:spPr>
          <a:xfrm>
            <a:off x="0" y="117810"/>
            <a:ext cx="12648527" cy="1323439"/>
          </a:xfrm>
          <a:prstGeom prst="rect">
            <a:avLst/>
          </a:prstGeom>
          <a:noFill/>
        </p:spPr>
        <p:txBody>
          <a:bodyPr wrap="none" rtlCol="0">
            <a:spAutoFit/>
          </a:bodyPr>
          <a:lstStyle/>
          <a:p>
            <a:r>
              <a:rPr lang="en-US" sz="4000" dirty="0"/>
              <a:t>The Angle of our course</a:t>
            </a:r>
            <a:r>
              <a:rPr lang="zh-CN" altLang="en-US" sz="4000" dirty="0"/>
              <a:t> </a:t>
            </a:r>
            <a:r>
              <a:rPr lang="en-US" altLang="zh-CN" sz="4000" dirty="0"/>
              <a:t>–</a:t>
            </a:r>
            <a:r>
              <a:rPr lang="zh-CN" altLang="en-US" sz="4000" dirty="0"/>
              <a:t> </a:t>
            </a:r>
            <a:r>
              <a:rPr lang="en-US" altLang="zh-CN" sz="4000" dirty="0"/>
              <a:t>NLP</a:t>
            </a:r>
            <a:r>
              <a:rPr lang="zh-CN" altLang="en-US" sz="4000" dirty="0"/>
              <a:t> </a:t>
            </a:r>
            <a:r>
              <a:rPr lang="en-US" altLang="zh-CN" sz="4000" dirty="0"/>
              <a:t>applied</a:t>
            </a:r>
            <a:r>
              <a:rPr lang="en-US" sz="4000" dirty="0"/>
              <a:t> </a:t>
            </a:r>
            <a:r>
              <a:rPr lang="en-US" altLang="zh-CN" sz="4000" dirty="0"/>
              <a:t>to</a:t>
            </a:r>
            <a:r>
              <a:rPr lang="en-US" sz="4000" dirty="0"/>
              <a:t> social science</a:t>
            </a:r>
          </a:p>
          <a:p>
            <a:endParaRPr lang="en-US" sz="4000" dirty="0"/>
          </a:p>
        </p:txBody>
      </p:sp>
      <p:sp>
        <p:nvSpPr>
          <p:cNvPr id="6" name="TextBox 5">
            <a:extLst>
              <a:ext uri="{FF2B5EF4-FFF2-40B4-BE49-F238E27FC236}">
                <a16:creationId xmlns:a16="http://schemas.microsoft.com/office/drawing/2014/main" id="{D9C4636F-60F1-338B-4DE7-F23A7B81842E}"/>
              </a:ext>
            </a:extLst>
          </p:cNvPr>
          <p:cNvSpPr txBox="1"/>
          <p:nvPr/>
        </p:nvSpPr>
        <p:spPr>
          <a:xfrm>
            <a:off x="-824459" y="428377"/>
            <a:ext cx="10152906" cy="1815882"/>
          </a:xfrm>
          <a:prstGeom prst="rect">
            <a:avLst/>
          </a:prstGeom>
          <a:noFill/>
        </p:spPr>
        <p:txBody>
          <a:bodyPr wrap="square" rtlCol="0">
            <a:spAutoFit/>
          </a:bodyPr>
          <a:lstStyle/>
          <a:p>
            <a:pPr lvl="1"/>
            <a:endParaRPr lang="en-US" sz="2800" b="1" dirty="0"/>
          </a:p>
          <a:p>
            <a:pPr lvl="2"/>
            <a:r>
              <a:rPr lang="en-US" altLang="zh-CN" sz="2800" dirty="0"/>
              <a:t>Eg.1</a:t>
            </a:r>
            <a:r>
              <a:rPr lang="zh-CN" altLang="en-US" sz="2800" dirty="0"/>
              <a:t> </a:t>
            </a:r>
            <a:r>
              <a:rPr lang="en-US" altLang="zh-CN" sz="2800" dirty="0"/>
              <a:t>Sentiment</a:t>
            </a:r>
            <a:r>
              <a:rPr lang="zh-CN" altLang="en-US" sz="2800" dirty="0"/>
              <a:t> </a:t>
            </a:r>
            <a:r>
              <a:rPr lang="en-US" altLang="zh-CN" sz="2800" dirty="0"/>
              <a:t>analysis</a:t>
            </a:r>
            <a:r>
              <a:rPr lang="zh-CN" altLang="en-US" sz="2800" dirty="0"/>
              <a:t> </a:t>
            </a:r>
            <a:r>
              <a:rPr lang="en-US" altLang="zh-CN" sz="2800" dirty="0"/>
              <a:t>to</a:t>
            </a:r>
            <a:r>
              <a:rPr lang="zh-CN" altLang="en-US" sz="2800" dirty="0"/>
              <a:t> </a:t>
            </a:r>
            <a:r>
              <a:rPr lang="en-US" altLang="zh-CN" sz="2800" dirty="0"/>
              <a:t>measure</a:t>
            </a:r>
            <a:r>
              <a:rPr lang="zh-CN" altLang="en-US" sz="2800" dirty="0"/>
              <a:t> </a:t>
            </a:r>
            <a:r>
              <a:rPr lang="en-US" altLang="zh-CN" sz="2800" dirty="0"/>
              <a:t>subjective</a:t>
            </a:r>
            <a:r>
              <a:rPr lang="zh-CN" altLang="en-US" sz="2800" dirty="0"/>
              <a:t> </a:t>
            </a:r>
            <a:r>
              <a:rPr lang="en-US" altLang="zh-CN" sz="2800" dirty="0"/>
              <a:t>factors</a:t>
            </a:r>
          </a:p>
          <a:p>
            <a:pPr lvl="2"/>
            <a:endParaRPr lang="en-US" sz="2800" dirty="0"/>
          </a:p>
          <a:p>
            <a:pPr lvl="1"/>
            <a:endParaRPr lang="en-US" sz="2800" b="1" dirty="0"/>
          </a:p>
        </p:txBody>
      </p:sp>
      <p:pic>
        <p:nvPicPr>
          <p:cNvPr id="7" name="Picture 6" descr="A table of keywords&#10;&#10;Description automatically generated">
            <a:extLst>
              <a:ext uri="{FF2B5EF4-FFF2-40B4-BE49-F238E27FC236}">
                <a16:creationId xmlns:a16="http://schemas.microsoft.com/office/drawing/2014/main" id="{5F001A6C-9A26-A9B9-9669-514EB505AD29}"/>
              </a:ext>
            </a:extLst>
          </p:cNvPr>
          <p:cNvPicPr>
            <a:picLocks noChangeAspect="1"/>
          </p:cNvPicPr>
          <p:nvPr/>
        </p:nvPicPr>
        <p:blipFill>
          <a:blip r:embed="rId3"/>
          <a:srcRect b="3622"/>
          <a:stretch>
            <a:fillRect/>
          </a:stretch>
        </p:blipFill>
        <p:spPr>
          <a:xfrm>
            <a:off x="380259" y="1282785"/>
            <a:ext cx="8102812" cy="5457405"/>
          </a:xfrm>
          <a:prstGeom prst="rect">
            <a:avLst/>
          </a:prstGeom>
        </p:spPr>
      </p:pic>
      <p:sp>
        <p:nvSpPr>
          <p:cNvPr id="3" name="TextBox 2">
            <a:extLst>
              <a:ext uri="{FF2B5EF4-FFF2-40B4-BE49-F238E27FC236}">
                <a16:creationId xmlns:a16="http://schemas.microsoft.com/office/drawing/2014/main" id="{DC7673C3-831B-9E6E-515B-A1190200E3F1}"/>
              </a:ext>
            </a:extLst>
          </p:cNvPr>
          <p:cNvSpPr txBox="1"/>
          <p:nvPr/>
        </p:nvSpPr>
        <p:spPr>
          <a:xfrm>
            <a:off x="8633361" y="6370858"/>
            <a:ext cx="2747740" cy="369332"/>
          </a:xfrm>
          <a:prstGeom prst="rect">
            <a:avLst/>
          </a:prstGeom>
          <a:noFill/>
        </p:spPr>
        <p:txBody>
          <a:bodyPr wrap="none" rtlCol="0">
            <a:spAutoFit/>
          </a:bodyPr>
          <a:lstStyle/>
          <a:p>
            <a:r>
              <a:rPr lang="en-US" altLang="zh-CN" dirty="0"/>
              <a:t>Source:</a:t>
            </a:r>
            <a:r>
              <a:rPr lang="zh-CN" altLang="en-US" dirty="0"/>
              <a:t> </a:t>
            </a:r>
            <a:r>
              <a:rPr lang="en-US" altLang="zh-CN" dirty="0"/>
              <a:t>my</a:t>
            </a:r>
            <a:r>
              <a:rPr lang="zh-CN" altLang="en-US" dirty="0"/>
              <a:t> </a:t>
            </a:r>
            <a:r>
              <a:rPr lang="en-US" altLang="zh-CN" dirty="0"/>
              <a:t>working</a:t>
            </a:r>
            <a:r>
              <a:rPr lang="zh-CN" altLang="en-US" dirty="0"/>
              <a:t> </a:t>
            </a:r>
            <a:r>
              <a:rPr lang="en-US" altLang="zh-CN" dirty="0"/>
              <a:t>paper</a:t>
            </a:r>
            <a:endParaRPr lang="en-US" dirty="0"/>
          </a:p>
        </p:txBody>
      </p:sp>
    </p:spTree>
    <p:extLst>
      <p:ext uri="{BB962C8B-B14F-4D97-AF65-F5344CB8AC3E}">
        <p14:creationId xmlns:p14="http://schemas.microsoft.com/office/powerpoint/2010/main" val="3564940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2"/>
</p:tagLst>
</file>

<file path=ppt/tags/tag2.xml><?xml version="1.0" encoding="utf-8"?>
<p:tagLst xmlns:a="http://schemas.openxmlformats.org/drawingml/2006/main" xmlns:r="http://schemas.openxmlformats.org/officeDocument/2006/relationships" xmlns:p="http://schemas.openxmlformats.org/presentationml/2006/main">
  <p:tag name="TIMING" val="|14.5|2.2|6.6|12.1"/>
</p:tagLst>
</file>

<file path=ppt/tags/tag3.xml><?xml version="1.0" encoding="utf-8"?>
<p:tagLst xmlns:a="http://schemas.openxmlformats.org/drawingml/2006/main" xmlns:r="http://schemas.openxmlformats.org/officeDocument/2006/relationships" xmlns:p="http://schemas.openxmlformats.org/presentationml/2006/main">
  <p:tag name="TIMING" val="|7.7|3|6.2|2|6.9|0.8|0.5"/>
</p:tagLst>
</file>

<file path=ppt/tags/tag4.xml><?xml version="1.0" encoding="utf-8"?>
<p:tagLst xmlns:a="http://schemas.openxmlformats.org/drawingml/2006/main" xmlns:r="http://schemas.openxmlformats.org/officeDocument/2006/relationships" xmlns:p="http://schemas.openxmlformats.org/presentationml/2006/main">
  <p:tag name="TIMING" val="|74.1|16|20.6"/>
</p:tagLst>
</file>

<file path=ppt/tags/tag5.xml><?xml version="1.0" encoding="utf-8"?>
<p:tagLst xmlns:a="http://schemas.openxmlformats.org/drawingml/2006/main" xmlns:r="http://schemas.openxmlformats.org/officeDocument/2006/relationships" xmlns:p="http://schemas.openxmlformats.org/presentationml/2006/main">
  <p:tag name="TIMING" val="|0.8|4.3|18.4|9.3|2.9"/>
</p:tagLst>
</file>

<file path=ppt/tags/tag6.xml><?xml version="1.0" encoding="utf-8"?>
<p:tagLst xmlns:a="http://schemas.openxmlformats.org/drawingml/2006/main" xmlns:r="http://schemas.openxmlformats.org/officeDocument/2006/relationships" xmlns:p="http://schemas.openxmlformats.org/presentationml/2006/main">
  <p:tag name="TIMING" val="|35.4|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9328</TotalTime>
  <Words>2787</Words>
  <Application>Microsoft Macintosh PowerPoint</Application>
  <PresentationFormat>Widescreen</PresentationFormat>
  <Paragraphs>546</Paragraphs>
  <Slides>43</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Fontin-Regular-Identity-H</vt:lpstr>
      <vt:lpstr>NimbusRomNo9L</vt:lpstr>
      <vt:lpstr>SimHei</vt:lpstr>
      <vt:lpstr>Söhne</vt:lpstr>
      <vt:lpstr>Aptos</vt:lpstr>
      <vt:lpstr>Aptos Display</vt:lpstr>
      <vt:lpstr>Arial</vt:lpstr>
      <vt:lpstr>Calibri</vt:lpstr>
      <vt:lpstr>Cambria Math</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 of Computer Science</vt:lpstr>
      <vt:lpstr>Role of Social Sciences</vt:lpstr>
      <vt:lpstr>Goal: Study Societal Biases More Rigorously </vt:lpstr>
      <vt:lpstr>PowerPoint Presentation</vt:lpstr>
      <vt:lpstr>PowerPoint Presentation</vt:lpstr>
      <vt:lpstr>PowerPoint Presentation</vt:lpstr>
      <vt:lpstr>PowerPoint Presentation</vt:lpstr>
      <vt:lpstr>PowerPoint Presentation</vt:lpstr>
      <vt:lpstr>PowerPoint Presentation</vt:lpstr>
      <vt:lpstr>Join us as a Research Assistant!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Prof.ZHAO Zhanzhan (HSS)</dc:creator>
  <cp:lastModifiedBy>Prof.ZHAO Zhanzhan (HSS)</cp:lastModifiedBy>
  <cp:revision>212</cp:revision>
  <dcterms:created xsi:type="dcterms:W3CDTF">2025-01-06T14:15:31Z</dcterms:created>
  <dcterms:modified xsi:type="dcterms:W3CDTF">2025-05-20T15:35:26Z</dcterms:modified>
</cp:coreProperties>
</file>